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16" r:id="rId4"/>
  </p:sldMasterIdLst>
  <p:notesMasterIdLst>
    <p:notesMasterId r:id="rId31"/>
  </p:notesMasterIdLst>
  <p:handoutMasterIdLst>
    <p:handoutMasterId r:id="rId32"/>
  </p:handoutMasterIdLst>
  <p:sldIdLst>
    <p:sldId id="265" r:id="rId5"/>
    <p:sldId id="310" r:id="rId6"/>
    <p:sldId id="318" r:id="rId7"/>
    <p:sldId id="315" r:id="rId8"/>
    <p:sldId id="320" r:id="rId9"/>
    <p:sldId id="321" r:id="rId10"/>
    <p:sldId id="317" r:id="rId11"/>
    <p:sldId id="339" r:id="rId12"/>
    <p:sldId id="333" r:id="rId13"/>
    <p:sldId id="319" r:id="rId14"/>
    <p:sldId id="322" r:id="rId15"/>
    <p:sldId id="326" r:id="rId16"/>
    <p:sldId id="323" r:id="rId17"/>
    <p:sldId id="324" r:id="rId18"/>
    <p:sldId id="327" r:id="rId19"/>
    <p:sldId id="328" r:id="rId20"/>
    <p:sldId id="329" r:id="rId21"/>
    <p:sldId id="330" r:id="rId22"/>
    <p:sldId id="334" r:id="rId23"/>
    <p:sldId id="331" r:id="rId24"/>
    <p:sldId id="335" r:id="rId25"/>
    <p:sldId id="332" r:id="rId26"/>
    <p:sldId id="336" r:id="rId27"/>
    <p:sldId id="338" r:id="rId28"/>
    <p:sldId id="316" r:id="rId29"/>
    <p:sldId id="337" r:id="rId30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8" autoAdjust="0"/>
    <p:restoredTop sz="87013" autoAdjust="0"/>
  </p:normalViewPr>
  <p:slideViewPr>
    <p:cSldViewPr showGuides="1">
      <p:cViewPr>
        <p:scale>
          <a:sx n="66" d="100"/>
          <a:sy n="66" d="100"/>
        </p:scale>
        <p:origin x="168" y="-33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D0F88-3AFD-4A49-A785-51A69DF1C8F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2F389FC-4536-4B59-8224-3FC237CADC7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/>
            <a:t>Incorporar o Ensino de Segurança do Paciente nos currículos de graduação e Pós-graduação nas áreas da Saúde, conforme a recomendação do Guia Curricular Multiprofissionai da OMS;</a:t>
          </a:r>
        </a:p>
        <a:p>
          <a:pPr>
            <a:lnSpc>
              <a:spcPct val="100000"/>
            </a:lnSpc>
            <a:defRPr cap="all"/>
          </a:pPr>
          <a:r>
            <a:rPr lang="pt-BR" b="1"/>
            <a:t>FORMAÇÃO PROFISSIONAL</a:t>
          </a:r>
          <a:endParaRPr lang="en-US" dirty="0"/>
        </a:p>
      </dgm:t>
    </dgm:pt>
    <dgm:pt modelId="{A05C2E19-0EA2-432F-85AA-10223213587D}" type="parTrans" cxnId="{538D4737-0D63-451B-B81C-5B3303245390}">
      <dgm:prSet/>
      <dgm:spPr/>
      <dgm:t>
        <a:bodyPr/>
        <a:lstStyle/>
        <a:p>
          <a:endParaRPr lang="en-US"/>
        </a:p>
      </dgm:t>
    </dgm:pt>
    <dgm:pt modelId="{442E6802-01B5-4179-9445-60D931F9DD05}" type="sibTrans" cxnId="{538D4737-0D63-451B-B81C-5B3303245390}">
      <dgm:prSet/>
      <dgm:spPr/>
      <dgm:t>
        <a:bodyPr/>
        <a:lstStyle/>
        <a:p>
          <a:endParaRPr lang="en-US"/>
        </a:p>
      </dgm:t>
    </dgm:pt>
    <dgm:pt modelId="{CD966F1B-9DFC-4374-8B69-BD8C36E678D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/>
            <a:t>Associar a Segurança do Paciente na atenção à Saúde do Idoso nos currículos da área da Saúde, com estratégias de aprendizado baseado nas metodologias ativas, possibilitando a reflexão crítica e reflexiva das práticas em saúde voltada para a pessoa idosa;</a:t>
          </a:r>
          <a:endParaRPr lang="en-US" dirty="0"/>
        </a:p>
      </dgm:t>
    </dgm:pt>
    <dgm:pt modelId="{D0873037-E302-403E-B4AA-E263475A9330}" type="parTrans" cxnId="{5DFDC6F5-6076-4C07-9E85-589FDDFFFF94}">
      <dgm:prSet/>
      <dgm:spPr/>
      <dgm:t>
        <a:bodyPr/>
        <a:lstStyle/>
        <a:p>
          <a:endParaRPr lang="en-US"/>
        </a:p>
      </dgm:t>
    </dgm:pt>
    <dgm:pt modelId="{DC2C8490-DE42-4CD5-AFFC-1B72F2E56782}" type="sibTrans" cxnId="{5DFDC6F5-6076-4C07-9E85-589FDDFFFF94}">
      <dgm:prSet/>
      <dgm:spPr/>
      <dgm:t>
        <a:bodyPr/>
        <a:lstStyle/>
        <a:p>
          <a:endParaRPr lang="en-US"/>
        </a:p>
      </dgm:t>
    </dgm:pt>
    <dgm:pt modelId="{896C4305-2F03-434E-B436-90487E0C9F1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/>
            <a:t>Estimulo a produção de tecnologias assistenciais, gerenciais e educacionais , que promovam o cuidado seguro e possam mitigar os eventos adversos, considerando as especificidades e necessidades da pessoa idosa;</a:t>
          </a:r>
          <a:endParaRPr lang="en-US" dirty="0"/>
        </a:p>
      </dgm:t>
    </dgm:pt>
    <dgm:pt modelId="{7AB79DD3-BF85-4505-83FF-4AB1F8853061}" type="parTrans" cxnId="{3986CDBD-74BC-4306-AE2D-B0516C659468}">
      <dgm:prSet/>
      <dgm:spPr/>
      <dgm:t>
        <a:bodyPr/>
        <a:lstStyle/>
        <a:p>
          <a:endParaRPr lang="en-US"/>
        </a:p>
      </dgm:t>
    </dgm:pt>
    <dgm:pt modelId="{0FD9CE06-C0BB-4257-9902-614C1A68958C}" type="sibTrans" cxnId="{3986CDBD-74BC-4306-AE2D-B0516C659468}">
      <dgm:prSet/>
      <dgm:spPr/>
      <dgm:t>
        <a:bodyPr/>
        <a:lstStyle/>
        <a:p>
          <a:endParaRPr lang="en-US"/>
        </a:p>
      </dgm:t>
    </dgm:pt>
    <dgm:pt modelId="{03BAC07F-713F-4D77-90B5-CBE7BBDB66F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/>
            <a:t>Compreender  que o envelhecimento é um processo natural, mas com interfaces na promoção do envelhecimento saudável, na prevenção DOS AGRAVOS e AINDA quando necessário, i cuidados em saúde COM INTERVENÇÕES, o mesmo deve considerar as especificidades do idoso para um cuidado seguro;</a:t>
          </a:r>
          <a:endParaRPr lang="en-US" dirty="0"/>
        </a:p>
      </dgm:t>
    </dgm:pt>
    <dgm:pt modelId="{76DDD0EC-D386-4D05-B3D0-B20A2331E1D4}" type="parTrans" cxnId="{66DD1E4A-465D-4B81-8EC7-86495A1A02B0}">
      <dgm:prSet/>
      <dgm:spPr/>
      <dgm:t>
        <a:bodyPr/>
        <a:lstStyle/>
        <a:p>
          <a:endParaRPr lang="en-US"/>
        </a:p>
      </dgm:t>
    </dgm:pt>
    <dgm:pt modelId="{9267B021-7ACE-46B7-B6D6-75E37F57F6E3}" type="sibTrans" cxnId="{66DD1E4A-465D-4B81-8EC7-86495A1A02B0}">
      <dgm:prSet/>
      <dgm:spPr/>
      <dgm:t>
        <a:bodyPr/>
        <a:lstStyle/>
        <a:p>
          <a:endParaRPr lang="en-US"/>
        </a:p>
      </dgm:t>
    </dgm:pt>
    <dgm:pt modelId="{5E37A505-F176-4915-8FA7-CC59178E16F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/>
            <a:t>Pensar a SEGURANÇA DO PACIENTE NO CUIDADO AO IDOSO, é correlacionar o cuidado à pessoa idosa, família e cuidadores, considerando o contexto biopsicossocial,  cultural  e ambiental, além da rede de apoio COM FOCO NO  gerenciamento do cuidado seguro.</a:t>
          </a:r>
          <a:endParaRPr lang="en-US" dirty="0"/>
        </a:p>
      </dgm:t>
    </dgm:pt>
    <dgm:pt modelId="{B54FA058-DF0F-408B-AAB8-128B65948C83}" type="parTrans" cxnId="{34F4A7D4-6C38-4E38-9F76-3199CCAE2472}">
      <dgm:prSet/>
      <dgm:spPr/>
      <dgm:t>
        <a:bodyPr/>
        <a:lstStyle/>
        <a:p>
          <a:endParaRPr lang="en-US"/>
        </a:p>
      </dgm:t>
    </dgm:pt>
    <dgm:pt modelId="{AE391214-7B54-4E8B-A253-DD43C919F41D}" type="sibTrans" cxnId="{34F4A7D4-6C38-4E38-9F76-3199CCAE2472}">
      <dgm:prSet/>
      <dgm:spPr/>
      <dgm:t>
        <a:bodyPr/>
        <a:lstStyle/>
        <a:p>
          <a:endParaRPr lang="en-US"/>
        </a:p>
      </dgm:t>
    </dgm:pt>
    <dgm:pt modelId="{6BAFB332-EABE-4A27-83A5-4539AC53F03E}" type="pres">
      <dgm:prSet presAssocID="{EA9D0F88-3AFD-4A49-A785-51A69DF1C8FA}" presName="root" presStyleCnt="0">
        <dgm:presLayoutVars>
          <dgm:dir/>
          <dgm:resizeHandles val="exact"/>
        </dgm:presLayoutVars>
      </dgm:prSet>
      <dgm:spPr/>
    </dgm:pt>
    <dgm:pt modelId="{C2E8957B-C122-4022-A504-C69750D3964D}" type="pres">
      <dgm:prSet presAssocID="{F2F389FC-4536-4B59-8224-3FC237CADC79}" presName="compNode" presStyleCnt="0"/>
      <dgm:spPr/>
    </dgm:pt>
    <dgm:pt modelId="{91C238F2-64C4-4B2A-AB33-9865F1115C73}" type="pres">
      <dgm:prSet presAssocID="{F2F389FC-4536-4B59-8224-3FC237CADC79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90658F7-F6A3-46A1-9BD2-B0939FB283A5}" type="pres">
      <dgm:prSet presAssocID="{F2F389FC-4536-4B59-8224-3FC237CADC7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0DD9AEB-406E-4999-96CB-13174879CBE6}" type="pres">
      <dgm:prSet presAssocID="{F2F389FC-4536-4B59-8224-3FC237CADC79}" presName="spaceRect" presStyleCnt="0"/>
      <dgm:spPr/>
    </dgm:pt>
    <dgm:pt modelId="{71F4B9F0-A9C8-4B14-830E-5DDEBD56486F}" type="pres">
      <dgm:prSet presAssocID="{F2F389FC-4536-4B59-8224-3FC237CADC79}" presName="textRect" presStyleLbl="revTx" presStyleIdx="0" presStyleCnt="5">
        <dgm:presLayoutVars>
          <dgm:chMax val="1"/>
          <dgm:chPref val="1"/>
        </dgm:presLayoutVars>
      </dgm:prSet>
      <dgm:spPr/>
    </dgm:pt>
    <dgm:pt modelId="{FF8D4B49-8538-4D7F-AD1D-E970BBD3B4C3}" type="pres">
      <dgm:prSet presAssocID="{442E6802-01B5-4179-9445-60D931F9DD05}" presName="sibTrans" presStyleCnt="0"/>
      <dgm:spPr/>
    </dgm:pt>
    <dgm:pt modelId="{3BCC0414-C887-48ED-88D0-A074BCC69544}" type="pres">
      <dgm:prSet presAssocID="{CD966F1B-9DFC-4374-8B69-BD8C36E678DE}" presName="compNode" presStyleCnt="0"/>
      <dgm:spPr/>
    </dgm:pt>
    <dgm:pt modelId="{B7178D79-7AEF-45C4-BB84-10E8B4BA37D4}" type="pres">
      <dgm:prSet presAssocID="{CD966F1B-9DFC-4374-8B69-BD8C36E678DE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191C63A-C539-4D04-A749-AFBA404787DC}" type="pres">
      <dgm:prSet presAssocID="{CD966F1B-9DFC-4374-8B69-BD8C36E678D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4289B77-93BD-406F-BA5C-8BAA5D3E7E89}" type="pres">
      <dgm:prSet presAssocID="{CD966F1B-9DFC-4374-8B69-BD8C36E678DE}" presName="spaceRect" presStyleCnt="0"/>
      <dgm:spPr/>
    </dgm:pt>
    <dgm:pt modelId="{55C3756B-40ED-4B41-BE94-64F152D2ADDF}" type="pres">
      <dgm:prSet presAssocID="{CD966F1B-9DFC-4374-8B69-BD8C36E678DE}" presName="textRect" presStyleLbl="revTx" presStyleIdx="1" presStyleCnt="5" custLinFactNeighborX="-241" custLinFactNeighborY="-4508">
        <dgm:presLayoutVars>
          <dgm:chMax val="1"/>
          <dgm:chPref val="1"/>
        </dgm:presLayoutVars>
      </dgm:prSet>
      <dgm:spPr/>
    </dgm:pt>
    <dgm:pt modelId="{0E08DDEE-AAFB-4B96-B75D-C7BFBCF0790D}" type="pres">
      <dgm:prSet presAssocID="{DC2C8490-DE42-4CD5-AFFC-1B72F2E56782}" presName="sibTrans" presStyleCnt="0"/>
      <dgm:spPr/>
    </dgm:pt>
    <dgm:pt modelId="{C3375120-9072-47D6-ACF9-70E2D781FC91}" type="pres">
      <dgm:prSet presAssocID="{896C4305-2F03-434E-B436-90487E0C9F1D}" presName="compNode" presStyleCnt="0"/>
      <dgm:spPr/>
    </dgm:pt>
    <dgm:pt modelId="{2B56F898-154E-438E-940A-C730FB57CCB8}" type="pres">
      <dgm:prSet presAssocID="{896C4305-2F03-434E-B436-90487E0C9F1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CBDA234-440E-4B78-BB87-6E036E65EA92}" type="pres">
      <dgm:prSet presAssocID="{896C4305-2F03-434E-B436-90487E0C9F1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E09112F-5758-4689-893F-C1E1722F04ED}" type="pres">
      <dgm:prSet presAssocID="{896C4305-2F03-434E-B436-90487E0C9F1D}" presName="spaceRect" presStyleCnt="0"/>
      <dgm:spPr/>
    </dgm:pt>
    <dgm:pt modelId="{1BABA40F-8F28-43D6-9E3B-C7AC0F6227CB}" type="pres">
      <dgm:prSet presAssocID="{896C4305-2F03-434E-B436-90487E0C9F1D}" presName="textRect" presStyleLbl="revTx" presStyleIdx="2" presStyleCnt="5" custLinFactNeighborX="-1728" custLinFactNeighborY="-1893">
        <dgm:presLayoutVars>
          <dgm:chMax val="1"/>
          <dgm:chPref val="1"/>
        </dgm:presLayoutVars>
      </dgm:prSet>
      <dgm:spPr/>
    </dgm:pt>
    <dgm:pt modelId="{F1473F23-99C0-4291-9CFE-42DBACDB3AB5}" type="pres">
      <dgm:prSet presAssocID="{0FD9CE06-C0BB-4257-9902-614C1A68958C}" presName="sibTrans" presStyleCnt="0"/>
      <dgm:spPr/>
    </dgm:pt>
    <dgm:pt modelId="{A4AD8A52-D3E6-48B9-BD25-02874EC2264B}" type="pres">
      <dgm:prSet presAssocID="{03BAC07F-713F-4D77-90B5-CBE7BBDB66F7}" presName="compNode" presStyleCnt="0"/>
      <dgm:spPr/>
    </dgm:pt>
    <dgm:pt modelId="{D994CC5D-46DC-4E76-8CD8-4EF3C9F7928D}" type="pres">
      <dgm:prSet presAssocID="{03BAC07F-713F-4D77-90B5-CBE7BBDB66F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61BCB3A-77BA-4CD5-9F96-1FA26A246E37}" type="pres">
      <dgm:prSet presAssocID="{03BAC07F-713F-4D77-90B5-CBE7BBDB66F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17727522-C582-4DBD-A571-2FD8FD971281}" type="pres">
      <dgm:prSet presAssocID="{03BAC07F-713F-4D77-90B5-CBE7BBDB66F7}" presName="spaceRect" presStyleCnt="0"/>
      <dgm:spPr/>
    </dgm:pt>
    <dgm:pt modelId="{5C89F912-ED7E-47C9-8807-994BD2DD032A}" type="pres">
      <dgm:prSet presAssocID="{03BAC07F-713F-4D77-90B5-CBE7BBDB66F7}" presName="textRect" presStyleLbl="revTx" presStyleIdx="3" presStyleCnt="5" custScaleX="124024" custLinFactNeighborX="-3226" custLinFactNeighborY="-7355">
        <dgm:presLayoutVars>
          <dgm:chMax val="1"/>
          <dgm:chPref val="1"/>
        </dgm:presLayoutVars>
      </dgm:prSet>
      <dgm:spPr/>
    </dgm:pt>
    <dgm:pt modelId="{54A13B45-338E-488E-8458-787A9C3FABAF}" type="pres">
      <dgm:prSet presAssocID="{9267B021-7ACE-46B7-B6D6-75E37F57F6E3}" presName="sibTrans" presStyleCnt="0"/>
      <dgm:spPr/>
    </dgm:pt>
    <dgm:pt modelId="{2B2D0D89-90DD-4F46-87F7-DFDFDB50385F}" type="pres">
      <dgm:prSet presAssocID="{5E37A505-F176-4915-8FA7-CC59178E16FB}" presName="compNode" presStyleCnt="0"/>
      <dgm:spPr/>
    </dgm:pt>
    <dgm:pt modelId="{93AC88F5-6AC4-46F8-8B0F-1153AD0B8174}" type="pres">
      <dgm:prSet presAssocID="{5E37A505-F176-4915-8FA7-CC59178E16FB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AA185EE-F39C-40A4-94B8-8A5DE9B3EF5A}" type="pres">
      <dgm:prSet presAssocID="{5E37A505-F176-4915-8FA7-CC59178E16F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E617C121-D583-4715-9191-C8670710A35A}" type="pres">
      <dgm:prSet presAssocID="{5E37A505-F176-4915-8FA7-CC59178E16FB}" presName="spaceRect" presStyleCnt="0"/>
      <dgm:spPr/>
    </dgm:pt>
    <dgm:pt modelId="{7DAF00BB-AAF9-451A-9989-388C29DBB9FC}" type="pres">
      <dgm:prSet presAssocID="{5E37A505-F176-4915-8FA7-CC59178E16FB}" presName="textRect" presStyleLbl="revTx" presStyleIdx="4" presStyleCnt="5" custLinFactNeighborX="-724" custLinFactNeighborY="-7367">
        <dgm:presLayoutVars>
          <dgm:chMax val="1"/>
          <dgm:chPref val="1"/>
        </dgm:presLayoutVars>
      </dgm:prSet>
      <dgm:spPr/>
    </dgm:pt>
  </dgm:ptLst>
  <dgm:cxnLst>
    <dgm:cxn modelId="{538D4737-0D63-451B-B81C-5B3303245390}" srcId="{EA9D0F88-3AFD-4A49-A785-51A69DF1C8FA}" destId="{F2F389FC-4536-4B59-8224-3FC237CADC79}" srcOrd="0" destOrd="0" parTransId="{A05C2E19-0EA2-432F-85AA-10223213587D}" sibTransId="{442E6802-01B5-4179-9445-60D931F9DD05}"/>
    <dgm:cxn modelId="{AA313D5B-4021-44D2-8BF3-859249EC4165}" type="presOf" srcId="{5E37A505-F176-4915-8FA7-CC59178E16FB}" destId="{7DAF00BB-AAF9-451A-9989-388C29DBB9FC}" srcOrd="0" destOrd="0" presId="urn:microsoft.com/office/officeart/2018/5/layout/IconLeafLabelList"/>
    <dgm:cxn modelId="{5D527B5C-350C-4267-A495-5C6AA7CE006D}" type="presOf" srcId="{F2F389FC-4536-4B59-8224-3FC237CADC79}" destId="{71F4B9F0-A9C8-4B14-830E-5DDEBD56486F}" srcOrd="0" destOrd="0" presId="urn:microsoft.com/office/officeart/2018/5/layout/IconLeafLabelList"/>
    <dgm:cxn modelId="{66DD1E4A-465D-4B81-8EC7-86495A1A02B0}" srcId="{EA9D0F88-3AFD-4A49-A785-51A69DF1C8FA}" destId="{03BAC07F-713F-4D77-90B5-CBE7BBDB66F7}" srcOrd="3" destOrd="0" parTransId="{76DDD0EC-D386-4D05-B3D0-B20A2331E1D4}" sibTransId="{9267B021-7ACE-46B7-B6D6-75E37F57F6E3}"/>
    <dgm:cxn modelId="{896B7E99-1E6F-4AB9-86E7-288ED114CB31}" type="presOf" srcId="{896C4305-2F03-434E-B436-90487E0C9F1D}" destId="{1BABA40F-8F28-43D6-9E3B-C7AC0F6227CB}" srcOrd="0" destOrd="0" presId="urn:microsoft.com/office/officeart/2018/5/layout/IconLeafLabelList"/>
    <dgm:cxn modelId="{EBF12CAE-723F-4354-85F2-28DFEDB5A0FF}" type="presOf" srcId="{EA9D0F88-3AFD-4A49-A785-51A69DF1C8FA}" destId="{6BAFB332-EABE-4A27-83A5-4539AC53F03E}" srcOrd="0" destOrd="0" presId="urn:microsoft.com/office/officeart/2018/5/layout/IconLeafLabelList"/>
    <dgm:cxn modelId="{3986CDBD-74BC-4306-AE2D-B0516C659468}" srcId="{EA9D0F88-3AFD-4A49-A785-51A69DF1C8FA}" destId="{896C4305-2F03-434E-B436-90487E0C9F1D}" srcOrd="2" destOrd="0" parTransId="{7AB79DD3-BF85-4505-83FF-4AB1F8853061}" sibTransId="{0FD9CE06-C0BB-4257-9902-614C1A68958C}"/>
    <dgm:cxn modelId="{34F4A7D4-6C38-4E38-9F76-3199CCAE2472}" srcId="{EA9D0F88-3AFD-4A49-A785-51A69DF1C8FA}" destId="{5E37A505-F176-4915-8FA7-CC59178E16FB}" srcOrd="4" destOrd="0" parTransId="{B54FA058-DF0F-408B-AAB8-128B65948C83}" sibTransId="{AE391214-7B54-4E8B-A253-DD43C919F41D}"/>
    <dgm:cxn modelId="{4B88E8DC-A0F3-47A9-9636-689DD0AA9DD5}" type="presOf" srcId="{CD966F1B-9DFC-4374-8B69-BD8C36E678DE}" destId="{55C3756B-40ED-4B41-BE94-64F152D2ADDF}" srcOrd="0" destOrd="0" presId="urn:microsoft.com/office/officeart/2018/5/layout/IconLeafLabelList"/>
    <dgm:cxn modelId="{D0CA7EDE-5A90-4DA0-B686-892D36ED8C7C}" type="presOf" srcId="{03BAC07F-713F-4D77-90B5-CBE7BBDB66F7}" destId="{5C89F912-ED7E-47C9-8807-994BD2DD032A}" srcOrd="0" destOrd="0" presId="urn:microsoft.com/office/officeart/2018/5/layout/IconLeafLabelList"/>
    <dgm:cxn modelId="{5DFDC6F5-6076-4C07-9E85-589FDDFFFF94}" srcId="{EA9D0F88-3AFD-4A49-A785-51A69DF1C8FA}" destId="{CD966F1B-9DFC-4374-8B69-BD8C36E678DE}" srcOrd="1" destOrd="0" parTransId="{D0873037-E302-403E-B4AA-E263475A9330}" sibTransId="{DC2C8490-DE42-4CD5-AFFC-1B72F2E56782}"/>
    <dgm:cxn modelId="{3C6E4E3C-6100-4CC4-A523-7C635BC2EA3A}" type="presParOf" srcId="{6BAFB332-EABE-4A27-83A5-4539AC53F03E}" destId="{C2E8957B-C122-4022-A504-C69750D3964D}" srcOrd="0" destOrd="0" presId="urn:microsoft.com/office/officeart/2018/5/layout/IconLeafLabelList"/>
    <dgm:cxn modelId="{EBF74748-A7C9-4666-B575-2093F8955AD3}" type="presParOf" srcId="{C2E8957B-C122-4022-A504-C69750D3964D}" destId="{91C238F2-64C4-4B2A-AB33-9865F1115C73}" srcOrd="0" destOrd="0" presId="urn:microsoft.com/office/officeart/2018/5/layout/IconLeafLabelList"/>
    <dgm:cxn modelId="{F47F170F-43B7-4216-B0CE-B828F55BBC82}" type="presParOf" srcId="{C2E8957B-C122-4022-A504-C69750D3964D}" destId="{590658F7-F6A3-46A1-9BD2-B0939FB283A5}" srcOrd="1" destOrd="0" presId="urn:microsoft.com/office/officeart/2018/5/layout/IconLeafLabelList"/>
    <dgm:cxn modelId="{9637946E-395E-4084-A635-98816FFD41FE}" type="presParOf" srcId="{C2E8957B-C122-4022-A504-C69750D3964D}" destId="{00DD9AEB-406E-4999-96CB-13174879CBE6}" srcOrd="2" destOrd="0" presId="urn:microsoft.com/office/officeart/2018/5/layout/IconLeafLabelList"/>
    <dgm:cxn modelId="{DA5D277B-F662-4F5D-B54F-A3E45F2E34BA}" type="presParOf" srcId="{C2E8957B-C122-4022-A504-C69750D3964D}" destId="{71F4B9F0-A9C8-4B14-830E-5DDEBD56486F}" srcOrd="3" destOrd="0" presId="urn:microsoft.com/office/officeart/2018/5/layout/IconLeafLabelList"/>
    <dgm:cxn modelId="{2289C9FA-F5F6-4A66-870F-E37EBC44EAD0}" type="presParOf" srcId="{6BAFB332-EABE-4A27-83A5-4539AC53F03E}" destId="{FF8D4B49-8538-4D7F-AD1D-E970BBD3B4C3}" srcOrd="1" destOrd="0" presId="urn:microsoft.com/office/officeart/2018/5/layout/IconLeafLabelList"/>
    <dgm:cxn modelId="{E63C8AD7-1C30-4C1E-B426-12FE07419A40}" type="presParOf" srcId="{6BAFB332-EABE-4A27-83A5-4539AC53F03E}" destId="{3BCC0414-C887-48ED-88D0-A074BCC69544}" srcOrd="2" destOrd="0" presId="urn:microsoft.com/office/officeart/2018/5/layout/IconLeafLabelList"/>
    <dgm:cxn modelId="{C3E57EB1-1096-4D3F-A666-F97475748E5A}" type="presParOf" srcId="{3BCC0414-C887-48ED-88D0-A074BCC69544}" destId="{B7178D79-7AEF-45C4-BB84-10E8B4BA37D4}" srcOrd="0" destOrd="0" presId="urn:microsoft.com/office/officeart/2018/5/layout/IconLeafLabelList"/>
    <dgm:cxn modelId="{48618A76-7208-464A-8DE6-F74BFAB3D986}" type="presParOf" srcId="{3BCC0414-C887-48ED-88D0-A074BCC69544}" destId="{8191C63A-C539-4D04-A749-AFBA404787DC}" srcOrd="1" destOrd="0" presId="urn:microsoft.com/office/officeart/2018/5/layout/IconLeafLabelList"/>
    <dgm:cxn modelId="{01E43940-FF28-42E2-A4EF-D9591CFD6C84}" type="presParOf" srcId="{3BCC0414-C887-48ED-88D0-A074BCC69544}" destId="{24289B77-93BD-406F-BA5C-8BAA5D3E7E89}" srcOrd="2" destOrd="0" presId="urn:microsoft.com/office/officeart/2018/5/layout/IconLeafLabelList"/>
    <dgm:cxn modelId="{92F377C8-2D2C-4462-BE3F-D80677053A64}" type="presParOf" srcId="{3BCC0414-C887-48ED-88D0-A074BCC69544}" destId="{55C3756B-40ED-4B41-BE94-64F152D2ADDF}" srcOrd="3" destOrd="0" presId="urn:microsoft.com/office/officeart/2018/5/layout/IconLeafLabelList"/>
    <dgm:cxn modelId="{295CD3BD-33CE-48DC-BC83-032229A6F430}" type="presParOf" srcId="{6BAFB332-EABE-4A27-83A5-4539AC53F03E}" destId="{0E08DDEE-AAFB-4B96-B75D-C7BFBCF0790D}" srcOrd="3" destOrd="0" presId="urn:microsoft.com/office/officeart/2018/5/layout/IconLeafLabelList"/>
    <dgm:cxn modelId="{327337EA-EA67-436D-B963-1E726536AFED}" type="presParOf" srcId="{6BAFB332-EABE-4A27-83A5-4539AC53F03E}" destId="{C3375120-9072-47D6-ACF9-70E2D781FC91}" srcOrd="4" destOrd="0" presId="urn:microsoft.com/office/officeart/2018/5/layout/IconLeafLabelList"/>
    <dgm:cxn modelId="{417A3511-ABAD-47DB-AAC1-2500C09928D4}" type="presParOf" srcId="{C3375120-9072-47D6-ACF9-70E2D781FC91}" destId="{2B56F898-154E-438E-940A-C730FB57CCB8}" srcOrd="0" destOrd="0" presId="urn:microsoft.com/office/officeart/2018/5/layout/IconLeafLabelList"/>
    <dgm:cxn modelId="{32866714-3709-4A84-A6B6-4AA66FF68B59}" type="presParOf" srcId="{C3375120-9072-47D6-ACF9-70E2D781FC91}" destId="{6CBDA234-440E-4B78-BB87-6E036E65EA92}" srcOrd="1" destOrd="0" presId="urn:microsoft.com/office/officeart/2018/5/layout/IconLeafLabelList"/>
    <dgm:cxn modelId="{6956857D-48E7-41B0-A688-63A9FF7C166F}" type="presParOf" srcId="{C3375120-9072-47D6-ACF9-70E2D781FC91}" destId="{EE09112F-5758-4689-893F-C1E1722F04ED}" srcOrd="2" destOrd="0" presId="urn:microsoft.com/office/officeart/2018/5/layout/IconLeafLabelList"/>
    <dgm:cxn modelId="{0115EA72-7E9B-4ADE-8B1F-2239FBE38E0D}" type="presParOf" srcId="{C3375120-9072-47D6-ACF9-70E2D781FC91}" destId="{1BABA40F-8F28-43D6-9E3B-C7AC0F6227CB}" srcOrd="3" destOrd="0" presId="urn:microsoft.com/office/officeart/2018/5/layout/IconLeafLabelList"/>
    <dgm:cxn modelId="{95669320-E7A7-4D86-BC1D-D65AF84E7F9D}" type="presParOf" srcId="{6BAFB332-EABE-4A27-83A5-4539AC53F03E}" destId="{F1473F23-99C0-4291-9CFE-42DBACDB3AB5}" srcOrd="5" destOrd="0" presId="urn:microsoft.com/office/officeart/2018/5/layout/IconLeafLabelList"/>
    <dgm:cxn modelId="{5025FF2E-45F6-4686-AF8F-F13E5422FDD9}" type="presParOf" srcId="{6BAFB332-EABE-4A27-83A5-4539AC53F03E}" destId="{A4AD8A52-D3E6-48B9-BD25-02874EC2264B}" srcOrd="6" destOrd="0" presId="urn:microsoft.com/office/officeart/2018/5/layout/IconLeafLabelList"/>
    <dgm:cxn modelId="{97204711-A588-45AE-81BD-82F818501689}" type="presParOf" srcId="{A4AD8A52-D3E6-48B9-BD25-02874EC2264B}" destId="{D994CC5D-46DC-4E76-8CD8-4EF3C9F7928D}" srcOrd="0" destOrd="0" presId="urn:microsoft.com/office/officeart/2018/5/layout/IconLeafLabelList"/>
    <dgm:cxn modelId="{CB302429-3EDE-4AC5-AC3B-CE353ACE2ABE}" type="presParOf" srcId="{A4AD8A52-D3E6-48B9-BD25-02874EC2264B}" destId="{161BCB3A-77BA-4CD5-9F96-1FA26A246E37}" srcOrd="1" destOrd="0" presId="urn:microsoft.com/office/officeart/2018/5/layout/IconLeafLabelList"/>
    <dgm:cxn modelId="{CE893ACB-696E-4337-9A20-89D885155B2B}" type="presParOf" srcId="{A4AD8A52-D3E6-48B9-BD25-02874EC2264B}" destId="{17727522-C582-4DBD-A571-2FD8FD971281}" srcOrd="2" destOrd="0" presId="urn:microsoft.com/office/officeart/2018/5/layout/IconLeafLabelList"/>
    <dgm:cxn modelId="{EAA0E817-2D08-494E-A32E-5CA1D1362948}" type="presParOf" srcId="{A4AD8A52-D3E6-48B9-BD25-02874EC2264B}" destId="{5C89F912-ED7E-47C9-8807-994BD2DD032A}" srcOrd="3" destOrd="0" presId="urn:microsoft.com/office/officeart/2018/5/layout/IconLeafLabelList"/>
    <dgm:cxn modelId="{FD18DD8F-F3AC-4B48-A7DB-2CCD9C39DF14}" type="presParOf" srcId="{6BAFB332-EABE-4A27-83A5-4539AC53F03E}" destId="{54A13B45-338E-488E-8458-787A9C3FABAF}" srcOrd="7" destOrd="0" presId="urn:microsoft.com/office/officeart/2018/5/layout/IconLeafLabelList"/>
    <dgm:cxn modelId="{489AF027-AF66-4013-B609-39EAFD3B2770}" type="presParOf" srcId="{6BAFB332-EABE-4A27-83A5-4539AC53F03E}" destId="{2B2D0D89-90DD-4F46-87F7-DFDFDB50385F}" srcOrd="8" destOrd="0" presId="urn:microsoft.com/office/officeart/2018/5/layout/IconLeafLabelList"/>
    <dgm:cxn modelId="{64A9895F-56FD-49D7-B666-E917A364EDE3}" type="presParOf" srcId="{2B2D0D89-90DD-4F46-87F7-DFDFDB50385F}" destId="{93AC88F5-6AC4-46F8-8B0F-1153AD0B8174}" srcOrd="0" destOrd="0" presId="urn:microsoft.com/office/officeart/2018/5/layout/IconLeafLabelList"/>
    <dgm:cxn modelId="{F68E60C1-F844-4DF8-B49E-CC61074F11A1}" type="presParOf" srcId="{2B2D0D89-90DD-4F46-87F7-DFDFDB50385F}" destId="{6AA185EE-F39C-40A4-94B8-8A5DE9B3EF5A}" srcOrd="1" destOrd="0" presId="urn:microsoft.com/office/officeart/2018/5/layout/IconLeafLabelList"/>
    <dgm:cxn modelId="{C7829BD5-66F8-40CE-B0B1-4017D0C7FC81}" type="presParOf" srcId="{2B2D0D89-90DD-4F46-87F7-DFDFDB50385F}" destId="{E617C121-D583-4715-9191-C8670710A35A}" srcOrd="2" destOrd="0" presId="urn:microsoft.com/office/officeart/2018/5/layout/IconLeafLabelList"/>
    <dgm:cxn modelId="{CAE0911A-7A4C-42EE-B0EA-6FA0CD907F07}" type="presParOf" srcId="{2B2D0D89-90DD-4F46-87F7-DFDFDB50385F}" destId="{7DAF00BB-AAF9-451A-9989-388C29DBB9F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238F2-64C4-4B2A-AB33-9865F1115C73}">
      <dsp:nvSpPr>
        <dsp:cNvPr id="0" name=""/>
        <dsp:cNvSpPr/>
      </dsp:nvSpPr>
      <dsp:spPr>
        <a:xfrm>
          <a:off x="1100784" y="6145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658F7-F6A3-46A1-9BD2-B0939FB283A5}">
      <dsp:nvSpPr>
        <dsp:cNvPr id="0" name=""/>
        <dsp:cNvSpPr/>
      </dsp:nvSpPr>
      <dsp:spPr>
        <a:xfrm>
          <a:off x="1334784" y="84850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4B9F0-A9C8-4B14-830E-5DDEBD56486F}">
      <dsp:nvSpPr>
        <dsp:cNvPr id="0" name=""/>
        <dsp:cNvSpPr/>
      </dsp:nvSpPr>
      <dsp:spPr>
        <a:xfrm>
          <a:off x="749784" y="2054508"/>
          <a:ext cx="1800000" cy="232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b="1" kern="1200"/>
            <a:t>Incorporar o Ensino de Segurança do Paciente nos currículos de graduação e Pós-graduação nas áreas da Saúde, conforme a recomendação do Guia Curricular Multiprofissionai da OMS;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b="1" kern="1200"/>
            <a:t>FORMAÇÃO PROFISSIONAL</a:t>
          </a:r>
          <a:endParaRPr lang="en-US" sz="1100" kern="1200" dirty="0"/>
        </a:p>
      </dsp:txBody>
      <dsp:txXfrm>
        <a:off x="749784" y="2054508"/>
        <a:ext cx="1800000" cy="2329022"/>
      </dsp:txXfrm>
    </dsp:sp>
    <dsp:sp modelId="{B7178D79-7AEF-45C4-BB84-10E8B4BA37D4}">
      <dsp:nvSpPr>
        <dsp:cNvPr id="0" name=""/>
        <dsp:cNvSpPr/>
      </dsp:nvSpPr>
      <dsp:spPr>
        <a:xfrm>
          <a:off x="3215784" y="6145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1C63A-C539-4D04-A749-AFBA404787DC}">
      <dsp:nvSpPr>
        <dsp:cNvPr id="0" name=""/>
        <dsp:cNvSpPr/>
      </dsp:nvSpPr>
      <dsp:spPr>
        <a:xfrm>
          <a:off x="3449784" y="84850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3756B-40ED-4B41-BE94-64F152D2ADDF}">
      <dsp:nvSpPr>
        <dsp:cNvPr id="0" name=""/>
        <dsp:cNvSpPr/>
      </dsp:nvSpPr>
      <dsp:spPr>
        <a:xfrm>
          <a:off x="2860446" y="1949516"/>
          <a:ext cx="1800000" cy="232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b="1" kern="1200"/>
            <a:t>Associar a Segurança do Paciente na atenção à Saúde do Idoso nos currículos da área da Saúde, com estratégias de aprendizado baseado nas metodologias ativas, possibilitando a reflexão crítica e reflexiva das práticas em saúde voltada para a pessoa idosa;</a:t>
          </a:r>
          <a:endParaRPr lang="en-US" sz="1100" kern="1200" dirty="0"/>
        </a:p>
      </dsp:txBody>
      <dsp:txXfrm>
        <a:off x="2860446" y="1949516"/>
        <a:ext cx="1800000" cy="2329022"/>
      </dsp:txXfrm>
    </dsp:sp>
    <dsp:sp modelId="{2B56F898-154E-438E-940A-C730FB57CCB8}">
      <dsp:nvSpPr>
        <dsp:cNvPr id="0" name=""/>
        <dsp:cNvSpPr/>
      </dsp:nvSpPr>
      <dsp:spPr>
        <a:xfrm>
          <a:off x="5330784" y="6145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DA234-440E-4B78-BB87-6E036E65EA92}">
      <dsp:nvSpPr>
        <dsp:cNvPr id="0" name=""/>
        <dsp:cNvSpPr/>
      </dsp:nvSpPr>
      <dsp:spPr>
        <a:xfrm>
          <a:off x="5564784" y="84850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BA40F-8F28-43D6-9E3B-C7AC0F6227CB}">
      <dsp:nvSpPr>
        <dsp:cNvPr id="0" name=""/>
        <dsp:cNvSpPr/>
      </dsp:nvSpPr>
      <dsp:spPr>
        <a:xfrm>
          <a:off x="4948680" y="2010420"/>
          <a:ext cx="1800000" cy="232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b="1" kern="1200"/>
            <a:t>Estimulo a produção de tecnologias assistenciais, gerenciais e educacionais , que promovam o cuidado seguro e possam mitigar os eventos adversos, considerando as especificidades e necessidades da pessoa idosa;</a:t>
          </a:r>
          <a:endParaRPr lang="en-US" sz="1100" kern="1200" dirty="0"/>
        </a:p>
      </dsp:txBody>
      <dsp:txXfrm>
        <a:off x="4948680" y="2010420"/>
        <a:ext cx="1800000" cy="2329022"/>
      </dsp:txXfrm>
    </dsp:sp>
    <dsp:sp modelId="{D994CC5D-46DC-4E76-8CD8-4EF3C9F7928D}">
      <dsp:nvSpPr>
        <dsp:cNvPr id="0" name=""/>
        <dsp:cNvSpPr/>
      </dsp:nvSpPr>
      <dsp:spPr>
        <a:xfrm>
          <a:off x="7662000" y="6145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BCB3A-77BA-4CD5-9F96-1FA26A246E37}">
      <dsp:nvSpPr>
        <dsp:cNvPr id="0" name=""/>
        <dsp:cNvSpPr/>
      </dsp:nvSpPr>
      <dsp:spPr>
        <a:xfrm>
          <a:off x="7896000" y="84850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9F912-ED7E-47C9-8807-994BD2DD032A}">
      <dsp:nvSpPr>
        <dsp:cNvPr id="0" name=""/>
        <dsp:cNvSpPr/>
      </dsp:nvSpPr>
      <dsp:spPr>
        <a:xfrm>
          <a:off x="7036716" y="1883208"/>
          <a:ext cx="2232432" cy="232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b="1" kern="1200"/>
            <a:t>Compreender  que o envelhecimento é um processo natural, mas com interfaces na promoção do envelhecimento saudável, na prevenção DOS AGRAVOS e AINDA quando necessário, i cuidados em saúde COM INTERVENÇÕES, o mesmo deve considerar as especificidades do idoso para um cuidado seguro;</a:t>
          </a:r>
          <a:endParaRPr lang="en-US" sz="1100" kern="1200" dirty="0"/>
        </a:p>
      </dsp:txBody>
      <dsp:txXfrm>
        <a:off x="7036716" y="1883208"/>
        <a:ext cx="2232432" cy="2329022"/>
      </dsp:txXfrm>
    </dsp:sp>
    <dsp:sp modelId="{93AC88F5-6AC4-46F8-8B0F-1153AD0B8174}">
      <dsp:nvSpPr>
        <dsp:cNvPr id="0" name=""/>
        <dsp:cNvSpPr/>
      </dsp:nvSpPr>
      <dsp:spPr>
        <a:xfrm>
          <a:off x="9993216" y="6145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185EE-F39C-40A4-94B8-8A5DE9B3EF5A}">
      <dsp:nvSpPr>
        <dsp:cNvPr id="0" name=""/>
        <dsp:cNvSpPr/>
      </dsp:nvSpPr>
      <dsp:spPr>
        <a:xfrm>
          <a:off x="10227216" y="84850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F00BB-AAF9-451A-9989-388C29DBB9FC}">
      <dsp:nvSpPr>
        <dsp:cNvPr id="0" name=""/>
        <dsp:cNvSpPr/>
      </dsp:nvSpPr>
      <dsp:spPr>
        <a:xfrm>
          <a:off x="9629184" y="1882929"/>
          <a:ext cx="1800000" cy="232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b="1" kern="1200"/>
            <a:t>Pensar a SEGURANÇA DO PACIENTE NO CUIDADO AO IDOSO, é correlacionar o cuidado à pessoa idosa, família e cuidadores, considerando o contexto biopsicossocial,  cultural  e ambiental, além da rede de apoio COM FOCO NO  gerenciamento do cuidado seguro.</a:t>
          </a:r>
          <a:endParaRPr lang="en-US" sz="1100" kern="1200" dirty="0"/>
        </a:p>
      </dsp:txBody>
      <dsp:txXfrm>
        <a:off x="9629184" y="1882929"/>
        <a:ext cx="1800000" cy="2329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93E36956-3452-45FD-A1D8-3574743558BA}" type="datetime1">
              <a:rPr lang="pt-BR" smtClean="0"/>
              <a:pPr algn="r" rtl="0"/>
              <a:t>16/12/2018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pt-BR" smtClean="0"/>
              <a:pPr algn="r"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22C183F4-168E-4576-AC99-60635C2E1F1D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1011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26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8936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6546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36092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9155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31278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89542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63691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FE631-0B6D-4712-BEFD-FF38CEB37A4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308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9DA96DE-A078-4676-8F38-EBC20B81DF35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792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769B-D019-4A86-8334-0A9D6D419A60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089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A5EA5BE-0305-48F1-B45B-3F07AA1244A2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768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41140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8F49-77D6-4D48-BB68-E4DB33EE5B06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27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9B94-F7A6-4BC6-8A31-032F8D94B5BD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201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7063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7B4B-23CA-4460-862D-E2D3E21E1E07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942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5EDE-4BCD-4C98-AD18-04AAF5D19C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730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51F9-CFF6-4C18-A9A8-D5A0842ABF9A}" type="datetime1">
              <a:rPr lang="pt-BR" noProof="0" smtClean="0"/>
              <a:pPr/>
              <a:t>16/12/2018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6287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portalms.saude.gov.br/acoes-e-programas/programa-nacional-de-seguranca-do-paciente-pnsp/sobre-o-programa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90/S0104-11692005000600015" TargetMode="External"/><Relationship Id="rId2" Type="http://schemas.openxmlformats.org/officeDocument/2006/relationships/hyperlink" Target="http://bvsms.saude.gov.br/bvs/publicacoes/documento_referencia_programa_nacional_seguranca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7665/1676-4285.20175354" TargetMode="External"/><Relationship Id="rId4" Type="http://schemas.openxmlformats.org/officeDocument/2006/relationships/hyperlink" Target="http://www.objnursing.uff.br/index.php/nursing/article/view/535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5177939" y="3134434"/>
            <a:ext cx="6592576" cy="259719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pt-BR" sz="5400" cap="none" dirty="0">
                <a:latin typeface="Bebas Neue" panose="020B0606020202050201" pitchFamily="34" charset="0"/>
              </a:rPr>
              <a:t>Segurança do paciente no cuidado da pessoa idosa</a:t>
            </a:r>
            <a:endParaRPr lang="en-US" sz="5400" cap="none" dirty="0">
              <a:latin typeface="Bebas Neue" panose="020B0606020202050201" pitchFamily="34" charset="0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605034" y="1624886"/>
            <a:ext cx="3888395" cy="3017521"/>
          </a:xfrm>
        </p:spPr>
        <p:txBody>
          <a:bodyPr rtlCol="0" anchor="ctr">
            <a:normAutofit/>
          </a:bodyPr>
          <a:lstStyle/>
          <a:p>
            <a:pPr algn="r" rtl="0"/>
            <a:r>
              <a:rPr lang="pt-BR" sz="1600" b="1" dirty="0" err="1"/>
              <a:t>Profª</a:t>
            </a:r>
            <a:r>
              <a:rPr lang="pt-BR" sz="1600" b="1" dirty="0"/>
              <a:t> </a:t>
            </a:r>
            <a:r>
              <a:rPr lang="pt-BR" sz="1600" b="1" dirty="0" err="1"/>
              <a:t>Draª</a:t>
            </a:r>
            <a:r>
              <a:rPr lang="pt-BR" sz="1600" b="1" dirty="0"/>
              <a:t> Ana Karine Brum</a:t>
            </a:r>
          </a:p>
          <a:p>
            <a:pPr algn="r" rtl="0"/>
            <a:endParaRPr lang="pt-BR" sz="1600" dirty="0"/>
          </a:p>
          <a:p>
            <a:pPr algn="r" rtl="0"/>
            <a:r>
              <a:rPr lang="pt-BR" sz="1200" dirty="0"/>
              <a:t>Professora Associada da EEAAC – UFF/ </a:t>
            </a:r>
            <a:r>
              <a:rPr lang="pt-BR" sz="1200" dirty="0" err="1"/>
              <a:t>Deptº</a:t>
            </a:r>
            <a:r>
              <a:rPr lang="pt-BR" sz="1200" dirty="0"/>
              <a:t> de Fund. De Enfermagem e Administração</a:t>
            </a:r>
          </a:p>
          <a:p>
            <a:pPr algn="r" rtl="0"/>
            <a:r>
              <a:rPr lang="pt-BR" sz="1200" dirty="0"/>
              <a:t>Docente do Mestrado Profissional de Ensino em Saúde – UFF</a:t>
            </a:r>
          </a:p>
          <a:p>
            <a:pPr algn="r" rtl="0"/>
            <a:r>
              <a:rPr lang="pt-BR" sz="1200" dirty="0"/>
              <a:t>Coordenadora do Projeto </a:t>
            </a:r>
            <a:r>
              <a:rPr lang="pt-BR" sz="1200" dirty="0" err="1"/>
              <a:t>QualiSEG</a:t>
            </a:r>
            <a:r>
              <a:rPr lang="pt-BR" sz="1200" dirty="0"/>
              <a:t> UFF</a:t>
            </a:r>
          </a:p>
          <a:p>
            <a:pPr algn="r" rtl="0"/>
            <a:r>
              <a:rPr lang="pt-BR" sz="1200" dirty="0"/>
              <a:t>Membro titulada da SBGG-RJ</a:t>
            </a:r>
          </a:p>
          <a:p>
            <a:pPr algn="r" rtl="0"/>
            <a:r>
              <a:rPr lang="pt-BR" sz="1200" dirty="0"/>
              <a:t>Especialista em Gerontologia e Geriatria Interdisciplinar UFF</a:t>
            </a:r>
            <a:endParaRPr lang="it-IT" sz="1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23E400-C629-4C39-A71D-1EFFCBF230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52369" y="106337"/>
            <a:ext cx="6243716" cy="4162477"/>
          </a:xfrm>
          <a:prstGeom prst="rect">
            <a:avLst/>
          </a:prstGeom>
          <a:effectLst>
            <a:softEdge rad="52070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171B3C4-8638-466C-AB19-06D63512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04" y="1412776"/>
            <a:ext cx="1302090" cy="117023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7A10B08-A5A7-4042-953B-2C6BD058806C}"/>
              </a:ext>
            </a:extLst>
          </p:cNvPr>
          <p:cNvSpPr/>
          <p:nvPr/>
        </p:nvSpPr>
        <p:spPr>
          <a:xfrm>
            <a:off x="10056440" y="6488668"/>
            <a:ext cx="21355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>
                <a:solidFill>
                  <a:prstClr val="black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Imagem: https://pixabay.com(</a:t>
            </a:r>
            <a:r>
              <a:rPr lang="pt-BR" sz="1400" dirty="0" err="1">
                <a:solidFill>
                  <a:prstClr val="black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free</a:t>
            </a:r>
            <a:r>
              <a:rPr lang="pt-BR" sz="1400" dirty="0">
                <a:solidFill>
                  <a:prstClr val="black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7C22D32-5A92-4923-ABB1-EA4539D8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912" y="764704"/>
            <a:ext cx="9860656" cy="1825096"/>
          </a:xfrm>
        </p:spPr>
        <p:txBody>
          <a:bodyPr>
            <a:normAutofit/>
          </a:bodyPr>
          <a:lstStyle/>
          <a:p>
            <a:pPr algn="ctr"/>
            <a:r>
              <a:rPr lang="pt-BR" sz="5400" cap="none" dirty="0">
                <a:solidFill>
                  <a:prstClr val="black"/>
                </a:solidFill>
                <a:latin typeface="Bebas Neue" panose="020B0606020202050201" pitchFamily="34" charset="0"/>
              </a:rPr>
              <a:t>Segurança do paciente no cuidado da pessoa idosa</a:t>
            </a:r>
            <a:endParaRPr lang="pt-BR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BCF79CB5-920A-4B17-AE60-F7F1DF14A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3840" y="2589800"/>
            <a:ext cx="9448800" cy="685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sz="5400" dirty="0">
                <a:highlight>
                  <a:srgbClr val="FFFF00"/>
                </a:highlight>
              </a:rPr>
              <a:t>DESAFIOS E POSSILIDADES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A9B892-B828-47CD-9740-259C4C53CF9B}"/>
              </a:ext>
            </a:extLst>
          </p:cNvPr>
          <p:cNvSpPr txBox="1"/>
          <p:nvPr/>
        </p:nvSpPr>
        <p:spPr>
          <a:xfrm>
            <a:off x="479376" y="2963087"/>
            <a:ext cx="11377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br>
              <a:rPr lang="pt-BR" b="1" dirty="0">
                <a:hlinkClick r:id="rId2"/>
              </a:rPr>
            </a:br>
            <a:r>
              <a:rPr lang="pt-BR" b="1" dirty="0">
                <a:hlinkClick r:id="rId2"/>
              </a:rPr>
              <a:t>Programa Nacional de Segurança do Paciente (PNSP)</a:t>
            </a:r>
            <a:endParaRPr lang="pt-BR" b="1" dirty="0"/>
          </a:p>
          <a:p>
            <a:pPr algn="ctr" fontAlgn="base"/>
            <a:endParaRPr lang="pt-BR" b="1" dirty="0"/>
          </a:p>
          <a:p>
            <a:pPr algn="ctr" fontAlgn="base"/>
            <a:r>
              <a:rPr lang="pt-BR" b="1" dirty="0"/>
              <a:t>O Programa Nacional de Segurança do Paciente (PNSP) </a:t>
            </a:r>
            <a:r>
              <a:rPr lang="pt-BR" dirty="0"/>
              <a:t>foi criado para contribuir para a qualificação do cuidado em saúde em todos os estabelecimentos de saúde do território nacional. </a:t>
            </a:r>
            <a:r>
              <a:rPr lang="pt-BR" b="1" dirty="0"/>
              <a:t>A Segurança do Paciente é um dos seis atributos da qualidade do cuidado</a:t>
            </a:r>
            <a:r>
              <a:rPr lang="pt-BR" dirty="0"/>
              <a:t> e tem adquirido, em todo o mundo, grande importância para </a:t>
            </a:r>
            <a:r>
              <a:rPr lang="pt-BR" b="1" dirty="0"/>
              <a:t>os pacientes, famílias, gestores e profissionais de saúde com a finalidade de oferecer uma assistência segura.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5D6E146-F05C-4B63-8EF9-BBB0303FE126}"/>
              </a:ext>
            </a:extLst>
          </p:cNvPr>
          <p:cNvSpPr/>
          <p:nvPr/>
        </p:nvSpPr>
        <p:spPr>
          <a:xfrm>
            <a:off x="5951984" y="6453336"/>
            <a:ext cx="5746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http://portalms.saude.gov.br/acoes-e-programas/programa-nacional-de-seguranca-do-paciente-pnsp</a:t>
            </a:r>
          </a:p>
        </p:txBody>
      </p:sp>
    </p:spTree>
    <p:extLst>
      <p:ext uri="{BB962C8B-B14F-4D97-AF65-F5344CB8AC3E}">
        <p14:creationId xmlns:p14="http://schemas.microsoft.com/office/powerpoint/2010/main" val="11085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91D4DA-6F4A-4070-8343-E1CE8630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820" y="191756"/>
            <a:ext cx="2984376" cy="1293028"/>
          </a:xfrm>
        </p:spPr>
        <p:txBody>
          <a:bodyPr/>
          <a:lstStyle/>
          <a:p>
            <a:pPr algn="ctr"/>
            <a:r>
              <a:rPr lang="pt-BR" b="1" dirty="0"/>
              <a:t>DESAFIOS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733F87D-EFD5-4965-A00C-DA681CEE1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268760"/>
            <a:ext cx="11521280" cy="5256584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/>
              <a:t>População idosa : </a:t>
            </a:r>
            <a:r>
              <a:rPr lang="pt-BR" b="1" dirty="0"/>
              <a:t>estigmas</a:t>
            </a:r>
            <a:r>
              <a:rPr lang="pt-BR" dirty="0"/>
              <a:t> </a:t>
            </a:r>
            <a:r>
              <a:rPr lang="pt-BR" b="1" dirty="0"/>
              <a:t>, preconceitos </a:t>
            </a:r>
            <a:r>
              <a:rPr lang="pt-BR" dirty="0"/>
              <a:t>e </a:t>
            </a:r>
            <a:r>
              <a:rPr lang="pt-BR" b="1" dirty="0"/>
              <a:t>terminalidade</a:t>
            </a:r>
            <a:r>
              <a:rPr lang="pt-BR" dirty="0"/>
              <a:t> </a:t>
            </a:r>
          </a:p>
          <a:p>
            <a:pPr algn="just"/>
            <a:r>
              <a:rPr lang="pt-BR" dirty="0"/>
              <a:t>Os idosos compreendem um </a:t>
            </a:r>
            <a:r>
              <a:rPr lang="pt-BR" b="1" dirty="0"/>
              <a:t>grupo populacional vulnerável aos riscos na assistência à saúde;</a:t>
            </a:r>
          </a:p>
          <a:p>
            <a:pPr algn="just"/>
            <a:r>
              <a:rPr lang="pt-BR" dirty="0"/>
              <a:t>Com o avanço do </a:t>
            </a:r>
            <a:r>
              <a:rPr lang="pt-BR" b="1" dirty="0"/>
              <a:t>envelhecimento patológico</a:t>
            </a:r>
            <a:r>
              <a:rPr lang="pt-BR" dirty="0"/>
              <a:t>( doenças crônicas não transmissíveis)  , além das modificações biopsicossociais do processo de  envelhecimento, a vulnerabilidade por suas condições clínicas e físicas , os expõe a riscos, que</a:t>
            </a:r>
            <a:r>
              <a:rPr lang="pt-BR" b="1" dirty="0"/>
              <a:t> quando não avaliados/ identificados/ valorizados pelos profissionais de saúde, o cuidado passa a ser não seguro</a:t>
            </a:r>
            <a:r>
              <a:rPr lang="pt-BR" dirty="0"/>
              <a:t>, favorecendo a possíveis eventos adversos.</a:t>
            </a:r>
          </a:p>
          <a:p>
            <a:pPr algn="just"/>
            <a:r>
              <a:rPr lang="pt-BR" b="1" i="1" dirty="0"/>
              <a:t>Aumento de idosos com déficits cognitivos, aumento da dependência e perda de autonomia, complexidade das famílias constituídas, necessidade de cuidadores,  custos elevados com o autocuidado ( medicamentos, curativos e etc.), </a:t>
            </a:r>
            <a:r>
              <a:rPr lang="pt-BR" b="1" i="1" dirty="0" err="1"/>
              <a:t>polifarmácia</a:t>
            </a:r>
            <a:r>
              <a:rPr lang="pt-BR" b="1" i="1" dirty="0"/>
              <a:t>, automedicação, idosos sem rede de apoio, idosos com mobilidades reduzidas, estrutura arquitetônica de domicílio e ambiente urbano de risco para quedas, condições clínicas associadas à riscos comportamentais, agudização de doenças crônicas e complicações cardiovasculares e cerebrais que podem levar a óbitos ,dependências, deficiências adquiridas ( ex. </a:t>
            </a:r>
            <a:r>
              <a:rPr lang="pt-BR" b="1" i="1" dirty="0" err="1"/>
              <a:t>avc</a:t>
            </a:r>
            <a:r>
              <a:rPr lang="pt-BR" b="1" i="1" dirty="0"/>
              <a:t> , cegueiras, imobilidade, etc.)</a:t>
            </a:r>
          </a:p>
        </p:txBody>
      </p:sp>
    </p:spTree>
    <p:extLst>
      <p:ext uri="{BB962C8B-B14F-4D97-AF65-F5344CB8AC3E}">
        <p14:creationId xmlns:p14="http://schemas.microsoft.com/office/powerpoint/2010/main" val="12961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91D4DA-6F4A-4070-8343-E1CE8630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820" y="191756"/>
            <a:ext cx="2984376" cy="1293028"/>
          </a:xfrm>
        </p:spPr>
        <p:txBody>
          <a:bodyPr/>
          <a:lstStyle/>
          <a:p>
            <a:pPr algn="ctr"/>
            <a:r>
              <a:rPr lang="pt-BR" b="1" dirty="0"/>
              <a:t>DESAFIOS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CFD9E9-C86D-410F-879B-E79FDE6A9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0808"/>
            <a:ext cx="10820400" cy="4024125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Por outro lado, os valores de terminalidade vinculados ao idoso, pode gerar </a:t>
            </a:r>
            <a:r>
              <a:rPr lang="pt-BR" b="1" dirty="0"/>
              <a:t>“ banalização do cuidado seguro” </a:t>
            </a:r>
            <a:r>
              <a:rPr lang="pt-BR" dirty="0"/>
              <a:t>, e implicitamente um evento adverso  passa a ser considerado uma complicação esperada. </a:t>
            </a:r>
          </a:p>
          <a:p>
            <a:pPr algn="just"/>
            <a:r>
              <a:rPr lang="pt-BR" b="1" dirty="0"/>
              <a:t>A interdisciplinaridade é um fator fundamental  para promoção do cuidado seguro ao idoso</a:t>
            </a:r>
            <a:r>
              <a:rPr lang="pt-BR" dirty="0"/>
              <a:t>, mas na realidade assistencial ainda é um grande desafio.</a:t>
            </a:r>
          </a:p>
          <a:p>
            <a:pPr algn="just"/>
            <a:r>
              <a:rPr lang="pt-BR" dirty="0"/>
              <a:t>Apesar do aumento da população idosa no mundo e no Brasil ser expressiva e progressiva, e o despertar dos profissionais também tem crescido, mas ainda vivenciamos um </a:t>
            </a:r>
            <a:r>
              <a:rPr lang="pt-BR" b="1" dirty="0"/>
              <a:t>distanciamento do conhecimento das especificidades do idoso pelos profissionais de saúde</a:t>
            </a:r>
            <a:r>
              <a:rPr lang="pt-BR" dirty="0"/>
              <a:t>, que ainda possuem limitações quando assistem um idoso, e esta condição também é um fator de que contribui para os riscos do cuidado não seguro. </a:t>
            </a:r>
          </a:p>
          <a:p>
            <a:pPr algn="just"/>
            <a:r>
              <a:rPr lang="pt-BR" dirty="0"/>
              <a:t>Necessidade da inclusão da </a:t>
            </a:r>
            <a:r>
              <a:rPr lang="pt-BR" b="1" dirty="0"/>
              <a:t>“ segurança do paciente à pessoa idosa</a:t>
            </a:r>
            <a:r>
              <a:rPr lang="pt-BR" dirty="0"/>
              <a:t>” na formação profissional com foco na </a:t>
            </a:r>
            <a:r>
              <a:rPr lang="pt-BR" dirty="0" err="1"/>
              <a:t>interdisplinaridade</a:t>
            </a:r>
            <a:r>
              <a:rPr lang="pt-BR" dirty="0"/>
              <a:t> 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54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91D4DA-6F4A-4070-8343-E1CE8630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812" y="552916"/>
            <a:ext cx="2984376" cy="1293028"/>
          </a:xfrm>
        </p:spPr>
        <p:txBody>
          <a:bodyPr/>
          <a:lstStyle/>
          <a:p>
            <a:pPr algn="ctr"/>
            <a:r>
              <a:rPr lang="pt-BR" b="1" dirty="0"/>
              <a:t>DESAFIOS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733F87D-EFD5-4965-A00C-DA681CEE1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2348971"/>
            <a:ext cx="11521280" cy="3960440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O cuidado seguro à pessoa idosa transcende ao “ idoso” , necessita de uma visão </a:t>
            </a:r>
            <a:r>
              <a:rPr lang="pt-BR" dirty="0" err="1"/>
              <a:t>gerontológica</a:t>
            </a:r>
            <a:r>
              <a:rPr lang="pt-BR" dirty="0"/>
              <a:t> , que contextualiza o seu </a:t>
            </a:r>
            <a:r>
              <a:rPr lang="pt-BR" b="1" dirty="0"/>
              <a:t>“meio social, econômico e cultural”, o cuidado seguro depende da visão do profissional de saúde</a:t>
            </a:r>
            <a:r>
              <a:rPr lang="pt-BR" dirty="0"/>
              <a:t>, compreendendo que a condição do idoso , além da visão, o conhecimento  e a  prática do profissional de saúde podem oferecer riscos, e os mesmos podem ser evitados por um </a:t>
            </a:r>
            <a:r>
              <a:rPr lang="pt-BR" b="1" dirty="0"/>
              <a:t>gerenciamento do cuidado que contempla, família, idoso e acompanhamento das intervenções.</a:t>
            </a:r>
          </a:p>
          <a:p>
            <a:pPr algn="just"/>
            <a:r>
              <a:rPr lang="pt-BR" b="1" dirty="0"/>
              <a:t>Necessidade de incorporação da cultura de segurança e práticas seguras no cuidado à pessoa idosa;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53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1" y="1268760"/>
            <a:ext cx="6709358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1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identificar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corretamente</a:t>
            </a:r>
            <a:r>
              <a:rPr lang="en-US" sz="2800" dirty="0">
                <a:latin typeface="Bahnschrift SemiBold Condensed" panose="020B0502040204020203" pitchFamily="34" charset="0"/>
              </a:rPr>
              <a:t> o </a:t>
            </a:r>
            <a:r>
              <a:rPr lang="en-US" sz="2800" dirty="0" err="1">
                <a:latin typeface="Bahnschrift SemiBold Condensed" panose="020B0502040204020203" pitchFamily="34" charset="0"/>
              </a:rPr>
              <a:t>paciente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3829" y="2708920"/>
            <a:ext cx="6546853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Nomes</a:t>
            </a:r>
            <a:r>
              <a:rPr lang="en-US" sz="2000" b="1" dirty="0"/>
              <a:t> </a:t>
            </a:r>
            <a:r>
              <a:rPr lang="en-US" sz="2000" b="1" dirty="0" err="1"/>
              <a:t>ditos</a:t>
            </a:r>
            <a:r>
              <a:rPr lang="en-US" sz="2000" b="1" dirty="0"/>
              <a:t> “ </a:t>
            </a:r>
            <a:r>
              <a:rPr lang="en-US" sz="2000" b="1" dirty="0" err="1"/>
              <a:t>antigos</a:t>
            </a:r>
            <a:r>
              <a:rPr lang="en-US" sz="2000" dirty="0"/>
              <a:t>” e </a:t>
            </a:r>
            <a:r>
              <a:rPr lang="en-US" sz="2000" b="1" dirty="0" err="1"/>
              <a:t>comuns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idosos</a:t>
            </a:r>
            <a:r>
              <a:rPr lang="en-US" sz="2000" b="1" dirty="0"/>
              <a:t>: </a:t>
            </a:r>
          </a:p>
          <a:p>
            <a:pPr algn="just"/>
            <a:r>
              <a:rPr lang="en-US" sz="2000" dirty="0"/>
              <a:t>     José, João, Antônio, </a:t>
            </a:r>
            <a:r>
              <a:rPr lang="en-US" sz="2000" dirty="0" err="1"/>
              <a:t>Franscisco</a:t>
            </a:r>
            <a:r>
              <a:rPr lang="en-US" sz="2000" dirty="0"/>
              <a:t> e Paulo</a:t>
            </a:r>
          </a:p>
          <a:p>
            <a:pPr algn="just"/>
            <a:r>
              <a:rPr lang="en-US" sz="2000" dirty="0"/>
              <a:t>     Maria , Ana, Francisca e </a:t>
            </a:r>
            <a:r>
              <a:rPr lang="en-US" sz="2000" dirty="0" err="1"/>
              <a:t>Antônia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Comprometimentos</a:t>
            </a:r>
            <a:r>
              <a:rPr lang="en-US" sz="2000" dirty="0"/>
              <a:t> </a:t>
            </a:r>
            <a:r>
              <a:rPr lang="en-US" sz="2000" dirty="0" err="1"/>
              <a:t>cognitivos</a:t>
            </a:r>
            <a:r>
              <a:rPr lang="en-US" sz="2000" dirty="0"/>
              <a:t> e </a:t>
            </a:r>
            <a:r>
              <a:rPr lang="en-US" sz="2000" dirty="0" err="1"/>
              <a:t>sensoriais</a:t>
            </a:r>
            <a:r>
              <a:rPr lang="en-US" sz="2000" dirty="0"/>
              <a:t> para </a:t>
            </a:r>
            <a:r>
              <a:rPr lang="en-US" sz="2000" dirty="0" err="1"/>
              <a:t>verbalizar</a:t>
            </a:r>
            <a:r>
              <a:rPr lang="en-US" sz="2000" dirty="0"/>
              <a:t> (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muitas</a:t>
            </a:r>
            <a:r>
              <a:rPr lang="en-US" sz="2000" dirty="0"/>
              <a:t> das </a:t>
            </a:r>
            <a:r>
              <a:rPr lang="en-US" sz="2000" dirty="0" err="1"/>
              <a:t>situações</a:t>
            </a:r>
            <a:r>
              <a:rPr lang="en-US" sz="2000" dirty="0"/>
              <a:t> </a:t>
            </a:r>
            <a:r>
              <a:rPr lang="en-US" sz="2000" dirty="0" err="1"/>
              <a:t>seus</a:t>
            </a:r>
            <a:r>
              <a:rPr lang="en-US" sz="2000" dirty="0"/>
              <a:t> </a:t>
            </a:r>
            <a:r>
              <a:rPr lang="en-US" sz="2000" dirty="0" err="1"/>
              <a:t>nomes</a:t>
            </a:r>
            <a:r>
              <a:rPr lang="en-US" sz="2000" dirty="0"/>
              <a:t> </a:t>
            </a:r>
            <a:r>
              <a:rPr lang="en-US" sz="2000" dirty="0" err="1"/>
              <a:t>completos</a:t>
            </a:r>
            <a:r>
              <a:rPr lang="en-US" sz="2000" dirty="0"/>
              <a:t> </a:t>
            </a:r>
            <a:r>
              <a:rPr lang="en-US" sz="2000" dirty="0" err="1"/>
              <a:t>dentre</a:t>
            </a:r>
            <a:r>
              <a:rPr lang="en-US" sz="2000" dirty="0"/>
              <a:t> </a:t>
            </a:r>
            <a:r>
              <a:rPr lang="en-US" sz="2000" dirty="0" err="1"/>
              <a:t>outras</a:t>
            </a:r>
            <a:r>
              <a:rPr lang="en-US" sz="2000" dirty="0"/>
              <a:t> </a:t>
            </a:r>
            <a:r>
              <a:rPr lang="en-US" sz="2000" dirty="0" err="1"/>
              <a:t>informações</a:t>
            </a:r>
            <a:r>
              <a:rPr lang="en-US" sz="20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E50B8D0-0F1E-413E-9037-3D936F8BC46D}"/>
              </a:ext>
            </a:extLst>
          </p:cNvPr>
          <p:cNvSpPr/>
          <p:nvPr/>
        </p:nvSpPr>
        <p:spPr>
          <a:xfrm>
            <a:off x="1612753" y="6471435"/>
            <a:ext cx="35931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Bahnschrift SemiBold Condensed" panose="020B0502040204020203" pitchFamily="34" charset="0"/>
              </a:rPr>
              <a:t>https://pt.wikipedia.org/wiki/Lista_de_nomes_mais_comuns_no_Brasil</a:t>
            </a:r>
          </a:p>
        </p:txBody>
      </p:sp>
    </p:spTree>
    <p:extLst>
      <p:ext uri="{BB962C8B-B14F-4D97-AF65-F5344CB8AC3E}">
        <p14:creationId xmlns:p14="http://schemas.microsoft.com/office/powerpoint/2010/main" val="31314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1" y="1172494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2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melhorar</a:t>
            </a:r>
            <a:r>
              <a:rPr lang="en-US" sz="2800" dirty="0">
                <a:latin typeface="Bahnschrift SemiBold Condensed" panose="020B0502040204020203" pitchFamily="34" charset="0"/>
              </a:rPr>
              <a:t> a </a:t>
            </a:r>
            <a:r>
              <a:rPr lang="en-US" sz="2800" dirty="0" err="1">
                <a:latin typeface="Bahnschrift SemiBold Condensed" panose="020B0502040204020203" pitchFamily="34" charset="0"/>
              </a:rPr>
              <a:t>comunicação</a:t>
            </a:r>
            <a:r>
              <a:rPr lang="en-US" sz="2800" dirty="0">
                <a:latin typeface="Bahnschrift SemiBold Condensed" panose="020B0502040204020203" pitchFamily="34" charset="0"/>
              </a:rPr>
              <a:t> entre </a:t>
            </a:r>
            <a:r>
              <a:rPr lang="en-US" sz="2800" dirty="0" err="1">
                <a:latin typeface="Bahnschrift SemiBold Condensed" panose="020B0502040204020203" pitchFamily="34" charset="0"/>
              </a:rPr>
              <a:t>profissionais</a:t>
            </a:r>
            <a:r>
              <a:rPr lang="en-US" sz="2800" dirty="0">
                <a:latin typeface="Bahnschrift SemiBold Condensed" panose="020B0502040204020203" pitchFamily="34" charset="0"/>
              </a:rPr>
              <a:t> de </a:t>
            </a:r>
            <a:r>
              <a:rPr lang="en-US" sz="2800" dirty="0" err="1">
                <a:latin typeface="Bahnschrift SemiBold Condensed" panose="020B0502040204020203" pitchFamily="34" charset="0"/>
              </a:rPr>
              <a:t>saúde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685" y="2380416"/>
            <a:ext cx="6949043" cy="4024125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Com o </a:t>
            </a:r>
            <a:r>
              <a:rPr lang="en-US" sz="2000" dirty="0" err="1"/>
              <a:t>aumento</a:t>
            </a:r>
            <a:r>
              <a:rPr lang="en-US" sz="2000" dirty="0"/>
              <a:t> das </a:t>
            </a:r>
            <a:r>
              <a:rPr lang="en-US" sz="2000" dirty="0" err="1"/>
              <a:t>doenças</a:t>
            </a:r>
            <a:r>
              <a:rPr lang="en-US" sz="2000" dirty="0"/>
              <a:t> </a:t>
            </a:r>
            <a:r>
              <a:rPr lang="en-US" sz="2000" dirty="0" err="1"/>
              <a:t>crônicas</a:t>
            </a:r>
            <a:r>
              <a:rPr lang="en-US" sz="2000" dirty="0"/>
              <a:t>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transmissíveis</a:t>
            </a:r>
            <a:r>
              <a:rPr lang="en-US" sz="2000" dirty="0"/>
              <a:t>,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b="1" dirty="0"/>
              <a:t>diabetes, </a:t>
            </a:r>
            <a:r>
              <a:rPr lang="en-US" sz="2000" b="1" dirty="0" err="1"/>
              <a:t>hipertensão</a:t>
            </a:r>
            <a:r>
              <a:rPr lang="en-US" sz="2000" b="1" dirty="0"/>
              <a:t>, </a:t>
            </a:r>
            <a:r>
              <a:rPr lang="en-US" sz="2000" b="1" dirty="0" err="1"/>
              <a:t>hipercolesterolemia</a:t>
            </a:r>
            <a:r>
              <a:rPr lang="en-US" sz="2000" dirty="0"/>
              <a:t>, </a:t>
            </a:r>
            <a:r>
              <a:rPr lang="en-US" sz="2000" dirty="0" err="1"/>
              <a:t>torna</a:t>
            </a:r>
            <a:r>
              <a:rPr lang="en-US" sz="2000" dirty="0"/>
              <a:t>-se </a:t>
            </a:r>
            <a:r>
              <a:rPr lang="en-US" sz="2000" dirty="0" err="1"/>
              <a:t>evidente</a:t>
            </a:r>
            <a:r>
              <a:rPr lang="en-US" sz="2000" dirty="0"/>
              <a:t> o </a:t>
            </a:r>
            <a:r>
              <a:rPr lang="en-US" sz="2000" b="1" dirty="0" err="1"/>
              <a:t>uso</a:t>
            </a:r>
            <a:r>
              <a:rPr lang="en-US" sz="2000" b="1" dirty="0"/>
              <a:t> de </a:t>
            </a:r>
            <a:r>
              <a:rPr lang="en-US" sz="2000" b="1" dirty="0" err="1"/>
              <a:t>medicações</a:t>
            </a:r>
            <a:r>
              <a:rPr lang="en-US" sz="2000" b="1" dirty="0"/>
              <a:t> de </a:t>
            </a:r>
            <a:r>
              <a:rPr lang="en-US" sz="2000" b="1" dirty="0" err="1"/>
              <a:t>uso</a:t>
            </a:r>
            <a:r>
              <a:rPr lang="en-US" sz="2000" b="1" dirty="0"/>
              <a:t> </a:t>
            </a:r>
            <a:r>
              <a:rPr lang="en-US" sz="2000" b="1" dirty="0" err="1"/>
              <a:t>contínuo</a:t>
            </a:r>
            <a:r>
              <a:rPr lang="en-US" sz="2000" b="1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Aumento</a:t>
            </a:r>
            <a:r>
              <a:rPr lang="en-US" sz="2000" dirty="0"/>
              <a:t> das </a:t>
            </a:r>
            <a:r>
              <a:rPr lang="en-US" sz="2000" dirty="0" err="1"/>
              <a:t>doenças</a:t>
            </a:r>
            <a:r>
              <a:rPr lang="en-US" sz="2000" dirty="0"/>
              <a:t> </a:t>
            </a:r>
            <a:r>
              <a:rPr lang="en-US" sz="2000" dirty="0" err="1"/>
              <a:t>cardiovasculares</a:t>
            </a:r>
            <a:r>
              <a:rPr lang="en-US" sz="2000" dirty="0"/>
              <a:t>, o </a:t>
            </a:r>
            <a:r>
              <a:rPr lang="en-US" sz="2000" dirty="0" err="1"/>
              <a:t>uso</a:t>
            </a:r>
            <a:r>
              <a:rPr lang="en-US" sz="2000" dirty="0"/>
              <a:t> de </a:t>
            </a:r>
            <a:r>
              <a:rPr lang="en-US" sz="2000" dirty="0" err="1"/>
              <a:t>drogas</a:t>
            </a:r>
            <a:r>
              <a:rPr lang="en-US" sz="2000" dirty="0"/>
              <a:t>  que </a:t>
            </a:r>
            <a:r>
              <a:rPr lang="en-US" sz="2000" b="1" dirty="0" err="1"/>
              <a:t>precisam</a:t>
            </a:r>
            <a:r>
              <a:rPr lang="en-US" sz="2000" b="1" dirty="0"/>
              <a:t> de </a:t>
            </a:r>
            <a:r>
              <a:rPr lang="en-US" sz="2000" b="1" dirty="0" err="1"/>
              <a:t>monitoramento</a:t>
            </a:r>
            <a:r>
              <a:rPr lang="en-US" sz="2000" b="1" dirty="0"/>
              <a:t> e </a:t>
            </a:r>
            <a:r>
              <a:rPr lang="en-US" sz="2000" b="1" dirty="0" err="1"/>
              <a:t>cuidados</a:t>
            </a:r>
            <a:r>
              <a:rPr lang="en-US" sz="2000" b="1" dirty="0"/>
              <a:t> para  </a:t>
            </a:r>
            <a:r>
              <a:rPr lang="en-US" sz="2000" b="1" dirty="0" err="1"/>
              <a:t>prevenir</a:t>
            </a:r>
            <a:r>
              <a:rPr lang="en-US" sz="2000" b="1" dirty="0"/>
              <a:t> </a:t>
            </a:r>
            <a:r>
              <a:rPr lang="en-US" sz="2000" b="1" dirty="0" err="1"/>
              <a:t>os</a:t>
            </a:r>
            <a:r>
              <a:rPr lang="en-US" sz="2000" b="1" dirty="0"/>
              <a:t> </a:t>
            </a:r>
            <a:r>
              <a:rPr lang="en-US" sz="2000" b="1" dirty="0" err="1"/>
              <a:t>riscos</a:t>
            </a:r>
            <a:r>
              <a:rPr lang="en-US" sz="2000" b="1" dirty="0"/>
              <a:t> </a:t>
            </a:r>
            <a:r>
              <a:rPr lang="en-US" sz="2000" dirty="0" err="1"/>
              <a:t>nas</a:t>
            </a:r>
            <a:r>
              <a:rPr lang="en-US" sz="2000" dirty="0"/>
              <a:t> </a:t>
            </a:r>
            <a:r>
              <a:rPr lang="en-US" sz="2000" dirty="0" err="1"/>
              <a:t>interações</a:t>
            </a:r>
            <a:r>
              <a:rPr lang="en-US" sz="2000" dirty="0"/>
              <a:t> </a:t>
            </a:r>
            <a:r>
              <a:rPr lang="en-US" sz="2000" dirty="0" err="1"/>
              <a:t>medicamentosas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Aumento</a:t>
            </a:r>
            <a:r>
              <a:rPr lang="en-US" sz="2000" dirty="0"/>
              <a:t> das </a:t>
            </a:r>
            <a:r>
              <a:rPr lang="en-US" sz="2000" b="1" dirty="0" err="1"/>
              <a:t>doenças</a:t>
            </a:r>
            <a:r>
              <a:rPr lang="en-US" sz="2000" b="1" dirty="0"/>
              <a:t> </a:t>
            </a:r>
            <a:r>
              <a:rPr lang="en-US" sz="2000" b="1" dirty="0" err="1"/>
              <a:t>degenerativas</a:t>
            </a:r>
            <a:r>
              <a:rPr lang="en-US" sz="2000" b="1" dirty="0"/>
              <a:t> </a:t>
            </a:r>
            <a:r>
              <a:rPr lang="en-US" sz="2000" b="1" dirty="0" err="1"/>
              <a:t>musculoesqueléticas</a:t>
            </a:r>
            <a:r>
              <a:rPr lang="en-US" sz="2000" dirty="0"/>
              <a:t>, </a:t>
            </a:r>
            <a:r>
              <a:rPr lang="en-US" sz="2000" dirty="0" err="1"/>
              <a:t>uso</a:t>
            </a:r>
            <a:r>
              <a:rPr lang="en-US" sz="2000" dirty="0"/>
              <a:t> de </a:t>
            </a:r>
            <a:r>
              <a:rPr lang="en-US" sz="2000" dirty="0" err="1"/>
              <a:t>medicamentos</a:t>
            </a:r>
            <a:r>
              <a:rPr lang="en-US" sz="2000" dirty="0"/>
              <a:t> </a:t>
            </a:r>
            <a:r>
              <a:rPr lang="en-US" sz="2000" dirty="0" err="1"/>
              <a:t>analgésicos</a:t>
            </a:r>
            <a:r>
              <a:rPr lang="en-US" sz="2000" dirty="0"/>
              <a:t> e </a:t>
            </a:r>
            <a:r>
              <a:rPr lang="en-US" sz="2000" dirty="0" err="1"/>
              <a:t>etc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Riscos</a:t>
            </a:r>
            <a:r>
              <a:rPr lang="en-US" sz="2000" dirty="0"/>
              <a:t> com a </a:t>
            </a:r>
            <a:r>
              <a:rPr lang="en-US" sz="2000" b="1" dirty="0" err="1"/>
              <a:t>polifarmácia</a:t>
            </a:r>
            <a:r>
              <a:rPr lang="en-US" sz="2000" dirty="0"/>
              <a:t>, </a:t>
            </a:r>
            <a:r>
              <a:rPr lang="en-US" sz="2000" dirty="0" err="1"/>
              <a:t>nas</a:t>
            </a:r>
            <a:r>
              <a:rPr lang="en-US" sz="2000" dirty="0"/>
              <a:t> </a:t>
            </a:r>
            <a:r>
              <a:rPr lang="en-US" sz="2000" b="1" dirty="0" err="1"/>
              <a:t>múltiplas</a:t>
            </a:r>
            <a:r>
              <a:rPr lang="en-US" sz="2000" b="1" dirty="0"/>
              <a:t> </a:t>
            </a:r>
            <a:r>
              <a:rPr lang="en-US" sz="2000" b="1" dirty="0" err="1"/>
              <a:t>receitas</a:t>
            </a:r>
            <a:r>
              <a:rPr lang="en-US" sz="2000" dirty="0"/>
              <a:t>, a </a:t>
            </a:r>
            <a:r>
              <a:rPr lang="en-US" sz="2000" dirty="0" err="1"/>
              <a:t>comunicação</a:t>
            </a:r>
            <a:r>
              <a:rPr lang="en-US" sz="2000" dirty="0"/>
              <a:t> entre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profissionais</a:t>
            </a:r>
            <a:r>
              <a:rPr lang="en-US" sz="2000" dirty="0"/>
              <a:t> é </a:t>
            </a:r>
            <a:r>
              <a:rPr lang="en-US" sz="2000" dirty="0" err="1"/>
              <a:t>comprometida</a:t>
            </a:r>
            <a:r>
              <a:rPr lang="en-US" sz="2000" dirty="0"/>
              <a:t> , </a:t>
            </a:r>
            <a:r>
              <a:rPr lang="en-US" sz="2000" dirty="0" err="1"/>
              <a:t>seja</a:t>
            </a:r>
            <a:r>
              <a:rPr lang="en-US" sz="2000" dirty="0"/>
              <a:t> no </a:t>
            </a:r>
            <a:r>
              <a:rPr lang="en-US" sz="2000" dirty="0" err="1"/>
              <a:t>acompanhamento</a:t>
            </a:r>
            <a:r>
              <a:rPr lang="en-US" sz="2000" dirty="0"/>
              <a:t>, no </a:t>
            </a:r>
            <a:r>
              <a:rPr lang="en-US" sz="2000" dirty="0" err="1"/>
              <a:t>uso</a:t>
            </a:r>
            <a:r>
              <a:rPr lang="en-US" sz="2000" dirty="0"/>
              <a:t> das </a:t>
            </a:r>
            <a:r>
              <a:rPr lang="en-US" sz="2000" dirty="0" err="1"/>
              <a:t>medicações</a:t>
            </a:r>
            <a:r>
              <a:rPr lang="en-US" sz="2000" dirty="0"/>
              <a:t>,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suspensão</a:t>
            </a:r>
            <a:r>
              <a:rPr lang="en-US" sz="2000" dirty="0"/>
              <a:t> de </a:t>
            </a:r>
            <a:r>
              <a:rPr lang="en-US" sz="2000" dirty="0" err="1"/>
              <a:t>drogas</a:t>
            </a:r>
            <a:r>
              <a:rPr lang="en-US" sz="2000" dirty="0"/>
              <a:t> e </a:t>
            </a:r>
            <a:r>
              <a:rPr lang="en-US" sz="2000" dirty="0" err="1"/>
              <a:t>ainda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alteração</a:t>
            </a:r>
            <a:r>
              <a:rPr lang="en-US" sz="2000" dirty="0"/>
              <a:t> das </a:t>
            </a:r>
            <a:r>
              <a:rPr lang="en-US" sz="2000" dirty="0" err="1"/>
              <a:t>receitas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Necessidade</a:t>
            </a:r>
            <a:r>
              <a:rPr lang="en-US" sz="2000" dirty="0"/>
              <a:t> </a:t>
            </a:r>
            <a:r>
              <a:rPr lang="en-US" sz="2000" dirty="0" err="1"/>
              <a:t>também</a:t>
            </a:r>
            <a:r>
              <a:rPr lang="en-US" sz="2000" dirty="0"/>
              <a:t> de </a:t>
            </a:r>
            <a:r>
              <a:rPr lang="en-US" sz="2000" b="1" dirty="0" err="1"/>
              <a:t>fortalecer</a:t>
            </a:r>
            <a:r>
              <a:rPr lang="en-US" sz="2000" b="1" dirty="0"/>
              <a:t> a </a:t>
            </a:r>
            <a:r>
              <a:rPr lang="en-US" sz="2000" b="1" dirty="0" err="1"/>
              <a:t>comunicação</a:t>
            </a:r>
            <a:r>
              <a:rPr lang="en-US" sz="2000" b="1" dirty="0"/>
              <a:t> do </a:t>
            </a:r>
            <a:r>
              <a:rPr lang="en-US" sz="2000" b="1" dirty="0" err="1"/>
              <a:t>profissional</a:t>
            </a:r>
            <a:r>
              <a:rPr lang="en-US" sz="2000" b="1" dirty="0"/>
              <a:t> e o </a:t>
            </a:r>
            <a:r>
              <a:rPr lang="en-US" sz="2000" b="1" dirty="0" err="1"/>
              <a:t>idoso</a:t>
            </a:r>
            <a:r>
              <a:rPr lang="en-US" sz="2000" b="1" dirty="0"/>
              <a:t> / </a:t>
            </a:r>
            <a:r>
              <a:rPr lang="en-US" sz="2000" b="1" dirty="0" err="1"/>
              <a:t>família</a:t>
            </a:r>
            <a:r>
              <a:rPr lang="en-US" sz="2000" b="1" dirty="0"/>
              <a:t>/ </a:t>
            </a:r>
            <a:r>
              <a:rPr lang="en-US" sz="2000" b="1" dirty="0" err="1"/>
              <a:t>cuidadores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1" y="1172494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latin typeface="Bahnschrift SemiBold Condensed" panose="020B0502040204020203" pitchFamily="34" charset="0"/>
              </a:rPr>
              <a:t>RISCOS no cuidado à pessoa idosa  Meta 3  - melhorar a segurança na prescrição, no uso e na administração de medicamentos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368" y="2380416"/>
            <a:ext cx="6781366" cy="4024125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Considerando</a:t>
            </a:r>
            <a:r>
              <a:rPr lang="en-US" sz="2000" dirty="0"/>
              <a:t> que </a:t>
            </a:r>
            <a:r>
              <a:rPr lang="en-US" sz="2000" dirty="0" err="1"/>
              <a:t>muitos</a:t>
            </a:r>
            <a:r>
              <a:rPr lang="en-US" sz="2000" dirty="0"/>
              <a:t> dos </a:t>
            </a:r>
            <a:r>
              <a:rPr lang="en-US" sz="2000" dirty="0" err="1"/>
              <a:t>idosos</a:t>
            </a:r>
            <a:r>
              <a:rPr lang="en-US" sz="2000" dirty="0"/>
              <a:t> no </a:t>
            </a:r>
            <a:r>
              <a:rPr lang="en-US" sz="2000" dirty="0" err="1"/>
              <a:t>Brasil</a:t>
            </a:r>
            <a:r>
              <a:rPr lang="en-US" sz="2000" dirty="0"/>
              <a:t> </a:t>
            </a:r>
            <a:r>
              <a:rPr lang="en-US" sz="2000" dirty="0" err="1"/>
              <a:t>ainda</a:t>
            </a:r>
            <a:r>
              <a:rPr lang="en-US" sz="2000" dirty="0"/>
              <a:t> </a:t>
            </a:r>
            <a:r>
              <a:rPr lang="en-US" sz="2000" dirty="0" err="1"/>
              <a:t>são</a:t>
            </a:r>
            <a:r>
              <a:rPr lang="en-US" sz="2000" dirty="0"/>
              <a:t> </a:t>
            </a:r>
            <a:r>
              <a:rPr lang="en-US" sz="2000" b="1" dirty="0" err="1"/>
              <a:t>analfabetos</a:t>
            </a:r>
            <a:r>
              <a:rPr lang="en-US" sz="2000" dirty="0"/>
              <a:t> , </a:t>
            </a:r>
            <a:r>
              <a:rPr lang="en-US" sz="2000" dirty="0" err="1"/>
              <a:t>torna</a:t>
            </a:r>
            <a:r>
              <a:rPr lang="en-US" sz="2000" dirty="0"/>
              <a:t>–se </a:t>
            </a:r>
            <a:r>
              <a:rPr lang="en-US" sz="2000" dirty="0" err="1"/>
              <a:t>importante</a:t>
            </a:r>
            <a:r>
              <a:rPr lang="en-US" sz="2000" dirty="0"/>
              <a:t> </a:t>
            </a:r>
            <a:r>
              <a:rPr lang="en-US" sz="2000" dirty="0" err="1"/>
              <a:t>estabelecer</a:t>
            </a:r>
            <a:r>
              <a:rPr lang="en-US" sz="2000" dirty="0"/>
              <a:t> a </a:t>
            </a:r>
            <a:r>
              <a:rPr lang="en-US" sz="2000" dirty="0" err="1"/>
              <a:t>comunicação</a:t>
            </a:r>
            <a:r>
              <a:rPr lang="en-US" sz="2000" dirty="0"/>
              <a:t> </a:t>
            </a:r>
            <a:r>
              <a:rPr lang="en-US" sz="2000" dirty="0" err="1"/>
              <a:t>efetiva</a:t>
            </a:r>
            <a:r>
              <a:rPr lang="en-US" sz="2000" dirty="0"/>
              <a:t> entre o </a:t>
            </a:r>
            <a:r>
              <a:rPr lang="en-US" sz="2000" b="1" dirty="0" err="1"/>
              <a:t>profissional</a:t>
            </a:r>
            <a:r>
              <a:rPr lang="en-US" sz="2000" b="1" dirty="0"/>
              <a:t> e o </a:t>
            </a:r>
            <a:r>
              <a:rPr lang="en-US" sz="2000" b="1" dirty="0" err="1"/>
              <a:t>idoso</a:t>
            </a:r>
            <a:r>
              <a:rPr lang="en-US" sz="2000" b="1" dirty="0"/>
              <a:t>, para </a:t>
            </a:r>
            <a:r>
              <a:rPr lang="en-US" sz="2000" b="1" dirty="0" err="1"/>
              <a:t>garantir</a:t>
            </a:r>
            <a:r>
              <a:rPr lang="en-US" sz="2000" b="1" dirty="0"/>
              <a:t> a </a:t>
            </a:r>
            <a:r>
              <a:rPr lang="en-US" sz="2000" b="1" dirty="0" err="1"/>
              <a:t>compreensão</a:t>
            </a:r>
            <a:r>
              <a:rPr lang="en-US" sz="2000" b="1" dirty="0"/>
              <a:t> da </a:t>
            </a:r>
            <a:r>
              <a:rPr lang="en-US" sz="2000" b="1" dirty="0" err="1"/>
              <a:t>prescrição</a:t>
            </a:r>
            <a:r>
              <a:rPr lang="en-US" sz="2000" b="1" dirty="0"/>
              <a:t> medicamentosa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Assegurar</a:t>
            </a:r>
            <a:r>
              <a:rPr lang="en-US" sz="2000" dirty="0"/>
              <a:t> 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prescrição</a:t>
            </a:r>
            <a:r>
              <a:rPr lang="en-US" sz="2000" dirty="0"/>
              <a:t> medicamentosa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receituário</a:t>
            </a:r>
            <a:r>
              <a:rPr lang="en-US" sz="2000" dirty="0"/>
              <a:t> com </a:t>
            </a:r>
            <a:r>
              <a:rPr lang="en-US" sz="2000" b="1" dirty="0" err="1"/>
              <a:t>letras</a:t>
            </a:r>
            <a:r>
              <a:rPr lang="en-US" sz="2000" b="1" dirty="0"/>
              <a:t> </a:t>
            </a:r>
            <a:r>
              <a:rPr lang="en-US" sz="2000" b="1" dirty="0" err="1"/>
              <a:t>legíveis</a:t>
            </a:r>
            <a:r>
              <a:rPr lang="en-US" sz="2000" b="1" dirty="0"/>
              <a:t> </a:t>
            </a:r>
            <a:r>
              <a:rPr lang="en-US" sz="2000" b="1" dirty="0" err="1"/>
              <a:t>ou</a:t>
            </a:r>
            <a:r>
              <a:rPr lang="en-US" sz="2000" b="1" dirty="0"/>
              <a:t> </a:t>
            </a:r>
            <a:r>
              <a:rPr lang="en-US" sz="2000" b="1" dirty="0" err="1"/>
              <a:t>digitadas</a:t>
            </a:r>
            <a:r>
              <a:rPr lang="en-US" sz="2000" dirty="0"/>
              <a:t>, para a </a:t>
            </a:r>
            <a:r>
              <a:rPr lang="en-US" sz="2000" dirty="0" err="1"/>
              <a:t>compreensão</a:t>
            </a:r>
            <a:r>
              <a:rPr lang="en-US" sz="2000" dirty="0"/>
              <a:t> da </a:t>
            </a:r>
            <a:r>
              <a:rPr lang="en-US" sz="2000" dirty="0" err="1"/>
              <a:t>compra</a:t>
            </a:r>
            <a:r>
              <a:rPr lang="en-US" sz="2000" dirty="0"/>
              <a:t> do </a:t>
            </a:r>
            <a:r>
              <a:rPr lang="en-US" sz="2000" dirty="0" err="1"/>
              <a:t>medicamento</a:t>
            </a:r>
            <a:r>
              <a:rPr lang="en-US" sz="2000" dirty="0"/>
              <a:t>, mas </a:t>
            </a:r>
            <a:r>
              <a:rPr lang="en-US" sz="2000" dirty="0" err="1"/>
              <a:t>principalmente</a:t>
            </a:r>
            <a:r>
              <a:rPr lang="en-US" sz="2000" dirty="0"/>
              <a:t> para o </a:t>
            </a:r>
            <a:r>
              <a:rPr lang="en-US" sz="2000" dirty="0" err="1"/>
              <a:t>palnejamento</a:t>
            </a:r>
            <a:r>
              <a:rPr lang="en-US" sz="2000" dirty="0"/>
              <a:t> do </a:t>
            </a:r>
            <a:r>
              <a:rPr lang="en-US" sz="2000" dirty="0" err="1"/>
              <a:t>uso</a:t>
            </a:r>
            <a:r>
              <a:rPr lang="en-US" sz="2000" dirty="0"/>
              <a:t> da </a:t>
            </a:r>
            <a:r>
              <a:rPr lang="en-US" sz="2000" dirty="0" err="1"/>
              <a:t>mesma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profissionais</a:t>
            </a:r>
            <a:r>
              <a:rPr lang="en-US" sz="2000" dirty="0"/>
              <a:t> de </a:t>
            </a:r>
            <a:r>
              <a:rPr lang="en-US" sz="2000" dirty="0" err="1"/>
              <a:t>saúde</a:t>
            </a:r>
            <a:r>
              <a:rPr lang="en-US" sz="2000" dirty="0"/>
              <a:t>, </a:t>
            </a:r>
            <a:r>
              <a:rPr lang="en-US" sz="2000" dirty="0" err="1"/>
              <a:t>precisam</a:t>
            </a:r>
            <a:r>
              <a:rPr lang="en-US" sz="2000" dirty="0"/>
              <a:t> </a:t>
            </a:r>
            <a:r>
              <a:rPr lang="en-US" sz="2000" dirty="0" err="1"/>
              <a:t>estar</a:t>
            </a:r>
            <a:r>
              <a:rPr lang="en-US" sz="2000" dirty="0"/>
              <a:t> </a:t>
            </a:r>
            <a:r>
              <a:rPr lang="en-US" sz="2000" dirty="0" err="1"/>
              <a:t>atentos</a:t>
            </a:r>
            <a:r>
              <a:rPr lang="en-US" sz="2000" dirty="0"/>
              <a:t> </a:t>
            </a:r>
            <a:r>
              <a:rPr lang="en-US" sz="2000" dirty="0" err="1"/>
              <a:t>aos</a:t>
            </a:r>
            <a:r>
              <a:rPr lang="en-US" sz="2000" dirty="0"/>
              <a:t> </a:t>
            </a:r>
            <a:r>
              <a:rPr lang="en-US" sz="2000" b="1" dirty="0" err="1"/>
              <a:t>processos</a:t>
            </a:r>
            <a:r>
              <a:rPr lang="en-US" sz="2000" b="1" dirty="0"/>
              <a:t> </a:t>
            </a:r>
            <a:r>
              <a:rPr lang="en-US" sz="2000" b="1" dirty="0" err="1"/>
              <a:t>alérgicos</a:t>
            </a:r>
            <a:r>
              <a:rPr lang="en-US" sz="2000" b="1" dirty="0"/>
              <a:t> , </a:t>
            </a:r>
            <a:r>
              <a:rPr lang="en-US" sz="2000" b="1" dirty="0" err="1"/>
              <a:t>reações</a:t>
            </a:r>
            <a:r>
              <a:rPr lang="en-US" sz="2000" b="1" dirty="0"/>
              <a:t> </a:t>
            </a:r>
            <a:r>
              <a:rPr lang="en-US" sz="2000" b="1" dirty="0" err="1"/>
              <a:t>adversas</a:t>
            </a:r>
            <a:r>
              <a:rPr lang="en-US" sz="2000" b="1" dirty="0"/>
              <a:t> e </a:t>
            </a:r>
            <a:r>
              <a:rPr lang="en-US" sz="2000" b="1" dirty="0" err="1"/>
              <a:t>interações</a:t>
            </a:r>
            <a:r>
              <a:rPr lang="en-US" sz="2000" b="1" dirty="0"/>
              <a:t> </a:t>
            </a:r>
            <a:r>
              <a:rPr lang="en-US" sz="2000" b="1" dirty="0" err="1"/>
              <a:t>medicamentosas</a:t>
            </a:r>
            <a:r>
              <a:rPr lang="en-US" sz="2000" b="1" dirty="0"/>
              <a:t> 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idosos</a:t>
            </a:r>
            <a:r>
              <a:rPr lang="en-US" sz="2000" dirty="0"/>
              <a:t>, e </a:t>
            </a:r>
            <a:r>
              <a:rPr lang="en-US" sz="2000" dirty="0" err="1"/>
              <a:t>tentam</a:t>
            </a:r>
            <a:r>
              <a:rPr lang="en-US" sz="2000" dirty="0"/>
              <a:t> </a:t>
            </a:r>
            <a:r>
              <a:rPr lang="en-US" sz="2000" dirty="0" err="1"/>
              <a:t>identificar</a:t>
            </a:r>
            <a:r>
              <a:rPr lang="en-US" sz="2000" dirty="0"/>
              <a:t> qual </a:t>
            </a:r>
            <a:r>
              <a:rPr lang="en-US" sz="2000" dirty="0" err="1"/>
              <a:t>droga</a:t>
            </a:r>
            <a:r>
              <a:rPr lang="en-US" sz="2000" dirty="0"/>
              <a:t> , </a:t>
            </a:r>
            <a:r>
              <a:rPr lang="en-US" sz="2000" dirty="0" err="1"/>
              <a:t>sem</a:t>
            </a:r>
            <a:r>
              <a:rPr lang="en-US" sz="2000" dirty="0"/>
              <a:t> </a:t>
            </a:r>
            <a:r>
              <a:rPr lang="en-US" sz="2000" dirty="0" err="1"/>
              <a:t>prejuízo</a:t>
            </a:r>
            <a:r>
              <a:rPr lang="en-US" sz="2000" dirty="0"/>
              <a:t> da </a:t>
            </a:r>
            <a:r>
              <a:rPr lang="en-US" sz="2000" dirty="0" err="1"/>
              <a:t>terapêutica</a:t>
            </a:r>
            <a:r>
              <a:rPr lang="en-US" sz="2000" dirty="0"/>
              <a:t> </a:t>
            </a:r>
            <a:r>
              <a:rPr lang="en-US" sz="2000" dirty="0" err="1"/>
              <a:t>adotada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Considerando</a:t>
            </a:r>
            <a:r>
              <a:rPr lang="en-US" sz="2000" dirty="0"/>
              <a:t> a </a:t>
            </a:r>
            <a:r>
              <a:rPr lang="en-US" sz="2000" dirty="0" err="1"/>
              <a:t>dimensão</a:t>
            </a:r>
            <a:r>
              <a:rPr lang="en-US" sz="2000" dirty="0"/>
              <a:t> do </a:t>
            </a:r>
            <a:r>
              <a:rPr lang="en-US" sz="2000" dirty="0" err="1"/>
              <a:t>Brasil</a:t>
            </a:r>
            <a:r>
              <a:rPr lang="en-US" sz="2000" dirty="0"/>
              <a:t> e a </a:t>
            </a:r>
            <a:r>
              <a:rPr lang="en-US" sz="2000" dirty="0" err="1"/>
              <a:t>carência</a:t>
            </a:r>
            <a:r>
              <a:rPr lang="en-US" sz="2000" dirty="0"/>
              <a:t> da rede </a:t>
            </a:r>
            <a:r>
              <a:rPr lang="en-US" sz="2000" dirty="0" err="1"/>
              <a:t>assistencial</a:t>
            </a:r>
            <a:r>
              <a:rPr lang="en-US" sz="2000" dirty="0"/>
              <a:t> e </a:t>
            </a:r>
            <a:r>
              <a:rPr lang="en-US" sz="2000" dirty="0" err="1"/>
              <a:t>também</a:t>
            </a:r>
            <a:r>
              <a:rPr lang="en-US" sz="2000" dirty="0"/>
              <a:t> de </a:t>
            </a:r>
            <a:r>
              <a:rPr lang="en-US" sz="2000" dirty="0" err="1"/>
              <a:t>idosos</a:t>
            </a:r>
            <a:r>
              <a:rPr lang="en-US" sz="2000" dirty="0"/>
              <a:t> </a:t>
            </a:r>
            <a:r>
              <a:rPr lang="en-US" sz="2000" dirty="0" err="1"/>
              <a:t>confinados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domicílios</a:t>
            </a:r>
            <a:r>
              <a:rPr lang="en-US" sz="2000" dirty="0"/>
              <a:t> por </a:t>
            </a:r>
            <a:r>
              <a:rPr lang="en-US" sz="2000" dirty="0" err="1"/>
              <a:t>limitações</a:t>
            </a:r>
            <a:r>
              <a:rPr lang="en-US" sz="2000" dirty="0"/>
              <a:t> de </a:t>
            </a:r>
            <a:r>
              <a:rPr lang="en-US" sz="2000" dirty="0" err="1"/>
              <a:t>mobilidade</a:t>
            </a:r>
            <a:r>
              <a:rPr lang="en-US" sz="2000" dirty="0"/>
              <a:t>, </a:t>
            </a:r>
            <a:r>
              <a:rPr lang="en-US" sz="2000" b="1" dirty="0"/>
              <a:t>o </a:t>
            </a:r>
            <a:r>
              <a:rPr lang="en-US" sz="2000" b="1" dirty="0" err="1"/>
              <a:t>alerta</a:t>
            </a:r>
            <a:r>
              <a:rPr lang="en-US" sz="2000" b="1" dirty="0"/>
              <a:t> para o </a:t>
            </a:r>
            <a:r>
              <a:rPr lang="en-US" sz="2000" b="1" dirty="0" err="1"/>
              <a:t>risco</a:t>
            </a:r>
            <a:r>
              <a:rPr lang="en-US" sz="2000" b="1" dirty="0"/>
              <a:t> da </a:t>
            </a:r>
            <a:r>
              <a:rPr lang="en-US" sz="2000" b="1" dirty="0" err="1"/>
              <a:t>automedicação</a:t>
            </a:r>
            <a:r>
              <a:rPr lang="en-US" sz="2000" b="1" dirty="0"/>
              <a:t> é fundamental </a:t>
            </a:r>
            <a:r>
              <a:rPr lang="en-US" sz="2000" dirty="0"/>
              <a:t>para </a:t>
            </a:r>
            <a:r>
              <a:rPr lang="en-US" sz="2000" dirty="0" err="1"/>
              <a:t>assegurar</a:t>
            </a:r>
            <a:r>
              <a:rPr lang="en-US" sz="2000" dirty="0"/>
              <a:t> o </a:t>
            </a:r>
            <a:r>
              <a:rPr lang="en-US" sz="2000" dirty="0" err="1"/>
              <a:t>cuidado</a:t>
            </a:r>
            <a:r>
              <a:rPr lang="en-US" sz="2000" dirty="0"/>
              <a:t> </a:t>
            </a:r>
            <a:r>
              <a:rPr lang="en-US" sz="2000" dirty="0" err="1"/>
              <a:t>seguro</a:t>
            </a:r>
            <a:r>
              <a:rPr lang="en-US" sz="2000" dirty="0"/>
              <a:t>. </a:t>
            </a:r>
          </a:p>
          <a:p>
            <a:pPr algn="just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1" y="1172494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4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assegurar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cirurgia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em</a:t>
            </a:r>
            <a:r>
              <a:rPr lang="en-US" sz="2800" dirty="0">
                <a:latin typeface="Bahnschrift SemiBold Condensed" panose="020B0502040204020203" pitchFamily="34" charset="0"/>
              </a:rPr>
              <a:t> local de </a:t>
            </a:r>
            <a:r>
              <a:rPr lang="en-US" sz="2800" dirty="0" err="1">
                <a:latin typeface="Bahnschrift SemiBold Condensed" panose="020B0502040204020203" pitchFamily="34" charset="0"/>
              </a:rPr>
              <a:t>intervenção</a:t>
            </a:r>
            <a:r>
              <a:rPr lang="en-US" sz="2800" dirty="0">
                <a:latin typeface="Bahnschrift SemiBold Condensed" panose="020B0502040204020203" pitchFamily="34" charset="0"/>
              </a:rPr>
              <a:t>, </a:t>
            </a:r>
            <a:r>
              <a:rPr lang="en-US" sz="2800" dirty="0" err="1">
                <a:latin typeface="Bahnschrift SemiBold Condensed" panose="020B0502040204020203" pitchFamily="34" charset="0"/>
              </a:rPr>
              <a:t>procedimento</a:t>
            </a:r>
            <a:r>
              <a:rPr lang="en-US" sz="2800" dirty="0">
                <a:latin typeface="Bahnschrift SemiBold Condensed" panose="020B0502040204020203" pitchFamily="34" charset="0"/>
              </a:rPr>
              <a:t> e </a:t>
            </a:r>
            <a:r>
              <a:rPr lang="en-US" sz="2800" dirty="0" err="1">
                <a:latin typeface="Bahnschrift SemiBold Condensed" panose="020B0502040204020203" pitchFamily="34" charset="0"/>
              </a:rPr>
              <a:t>paciente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corretos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368" y="2380416"/>
            <a:ext cx="6781366" cy="4024125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Idosos</a:t>
            </a:r>
            <a:r>
              <a:rPr lang="en-US" sz="2000" b="1" dirty="0"/>
              <a:t> com </a:t>
            </a:r>
            <a:r>
              <a:rPr lang="en-US" sz="2000" b="1" dirty="0" err="1"/>
              <a:t>deficiências</a:t>
            </a:r>
            <a:r>
              <a:rPr lang="en-US" sz="2000" b="1" dirty="0"/>
              <a:t> </a:t>
            </a:r>
            <a:r>
              <a:rPr lang="en-US" sz="2000" b="1" dirty="0" err="1"/>
              <a:t>adquiridas</a:t>
            </a:r>
            <a:r>
              <a:rPr lang="en-US" sz="2000" b="1" dirty="0"/>
              <a:t>, </a:t>
            </a:r>
            <a:r>
              <a:rPr lang="en-US" sz="2000" b="1" dirty="0" err="1"/>
              <a:t>seja</a:t>
            </a:r>
            <a:r>
              <a:rPr lang="en-US" sz="2000" b="1" dirty="0"/>
              <a:t> por </a:t>
            </a:r>
            <a:r>
              <a:rPr lang="en-US" sz="2000" b="1" dirty="0" err="1"/>
              <a:t>déficits</a:t>
            </a:r>
            <a:r>
              <a:rPr lang="en-US" sz="2000" b="1" dirty="0"/>
              <a:t> </a:t>
            </a:r>
            <a:r>
              <a:rPr lang="en-US" sz="2000" b="1" dirty="0" err="1"/>
              <a:t>cognitivos</a:t>
            </a:r>
            <a:r>
              <a:rPr lang="en-US" sz="2000" b="1" dirty="0"/>
              <a:t>/ </a:t>
            </a:r>
            <a:r>
              <a:rPr lang="en-US" sz="2000" b="1" dirty="0" err="1"/>
              <a:t>sensoriais</a:t>
            </a:r>
            <a:r>
              <a:rPr lang="en-US" sz="2000" b="1" dirty="0"/>
              <a:t>/</a:t>
            </a:r>
            <a:r>
              <a:rPr lang="en-US" sz="2000" b="1" dirty="0" err="1"/>
              <a:t>físicos</a:t>
            </a:r>
            <a:r>
              <a:rPr lang="en-US" sz="2000" b="1" dirty="0"/>
              <a:t> , </a:t>
            </a:r>
            <a:r>
              <a:rPr lang="en-US" sz="2000" b="1" dirty="0" err="1"/>
              <a:t>são</a:t>
            </a:r>
            <a:r>
              <a:rPr lang="en-US" sz="2000" b="1" dirty="0"/>
              <a:t> </a:t>
            </a:r>
            <a:r>
              <a:rPr lang="en-US" sz="2000" b="1" dirty="0" err="1"/>
              <a:t>vulneráveis</a:t>
            </a:r>
            <a:r>
              <a:rPr lang="en-US" sz="2000" b="1" dirty="0"/>
              <a:t> </a:t>
            </a:r>
            <a:r>
              <a:rPr lang="en-US" sz="2000" dirty="0"/>
              <a:t>, no </a:t>
            </a:r>
            <a:r>
              <a:rPr lang="en-US" sz="2000" dirty="0" err="1"/>
              <a:t>sentido</a:t>
            </a:r>
            <a:r>
              <a:rPr lang="en-US" sz="2000" dirty="0"/>
              <a:t> do </a:t>
            </a:r>
            <a:r>
              <a:rPr lang="en-US" sz="2000" dirty="0" err="1"/>
              <a:t>seu</a:t>
            </a:r>
            <a:r>
              <a:rPr lang="en-US" sz="2000" dirty="0"/>
              <a:t> </a:t>
            </a:r>
            <a:r>
              <a:rPr lang="en-US" sz="2000" dirty="0" err="1"/>
              <a:t>empoderamento</a:t>
            </a:r>
            <a:r>
              <a:rPr lang="en-US" sz="2000" dirty="0"/>
              <a:t> </a:t>
            </a:r>
            <a:r>
              <a:rPr lang="en-US" sz="2000" b="1" dirty="0" err="1"/>
              <a:t>como</a:t>
            </a:r>
            <a:r>
              <a:rPr lang="en-US" sz="2000" b="1" dirty="0"/>
              <a:t> </a:t>
            </a:r>
            <a:r>
              <a:rPr lang="en-US" sz="2000" b="1" dirty="0" err="1"/>
              <a:t>paciente</a:t>
            </a:r>
            <a:r>
              <a:rPr lang="en-US" sz="2000" b="1" dirty="0"/>
              <a:t> pela </a:t>
            </a:r>
            <a:r>
              <a:rPr lang="en-US" sz="2000" b="1" dirty="0" err="1"/>
              <a:t>própria</a:t>
            </a:r>
            <a:r>
              <a:rPr lang="en-US" sz="2000" b="1" dirty="0"/>
              <a:t> </a:t>
            </a:r>
            <a:r>
              <a:rPr lang="en-US" sz="2000" b="1" dirty="0" err="1"/>
              <a:t>segurança</a:t>
            </a:r>
            <a:r>
              <a:rPr lang="en-US" sz="2000" b="1" dirty="0"/>
              <a:t> </a:t>
            </a:r>
            <a:r>
              <a:rPr lang="en-US" sz="2000" dirty="0"/>
              <a:t>, </a:t>
            </a:r>
            <a:r>
              <a:rPr lang="en-US" sz="2000" dirty="0" err="1"/>
              <a:t>assim</a:t>
            </a:r>
            <a:r>
              <a:rPr lang="en-US" sz="2000" dirty="0"/>
              <a:t> </a:t>
            </a:r>
            <a:r>
              <a:rPr lang="en-US" sz="2000" dirty="0" err="1"/>
              <a:t>torna</a:t>
            </a:r>
            <a:r>
              <a:rPr lang="en-US" sz="2000" dirty="0"/>
              <a:t>-se fundamental tanto a </a:t>
            </a:r>
            <a:r>
              <a:rPr lang="en-US" sz="2000" dirty="0" err="1"/>
              <a:t>identificação</a:t>
            </a:r>
            <a:r>
              <a:rPr lang="en-US" sz="2000" dirty="0"/>
              <a:t> </a:t>
            </a:r>
            <a:r>
              <a:rPr lang="en-US" sz="2000" dirty="0" err="1"/>
              <a:t>correta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assegurar</a:t>
            </a:r>
            <a:r>
              <a:rPr lang="en-US" sz="2000" dirty="0"/>
              <a:t> a </a:t>
            </a:r>
            <a:r>
              <a:rPr lang="en-US" sz="2000" dirty="0" err="1"/>
              <a:t>intervenção</a:t>
            </a:r>
            <a:r>
              <a:rPr lang="en-US" sz="2000" dirty="0"/>
              <a:t> </a:t>
            </a:r>
            <a:r>
              <a:rPr lang="en-US" sz="2000" dirty="0" err="1"/>
              <a:t>cirúrgica</a:t>
            </a:r>
            <a:r>
              <a:rPr lang="en-US" sz="2000" dirty="0"/>
              <a:t> </a:t>
            </a:r>
            <a:r>
              <a:rPr lang="en-US" sz="2000" dirty="0" err="1"/>
              <a:t>correta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local </a:t>
            </a:r>
            <a:r>
              <a:rPr lang="en-US" sz="2000" dirty="0" err="1"/>
              <a:t>correto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 err="1"/>
              <a:t>segurança</a:t>
            </a:r>
            <a:r>
              <a:rPr lang="en-US" sz="2000" dirty="0"/>
              <a:t> do </a:t>
            </a:r>
            <a:r>
              <a:rPr lang="en-US" sz="2000" dirty="0" err="1"/>
              <a:t>paciente</a:t>
            </a:r>
            <a:r>
              <a:rPr lang="en-US" sz="2000" dirty="0"/>
              <a:t> </a:t>
            </a:r>
            <a:r>
              <a:rPr lang="en-US" sz="2000" dirty="0" err="1"/>
              <a:t>idoso</a:t>
            </a:r>
            <a:r>
              <a:rPr lang="en-US" sz="2000" dirty="0"/>
              <a:t> </a:t>
            </a:r>
            <a:r>
              <a:rPr lang="en-US" sz="2000" dirty="0" err="1"/>
              <a:t>cirúrgico</a:t>
            </a:r>
            <a:r>
              <a:rPr lang="en-US" sz="2000" dirty="0"/>
              <a:t>, </a:t>
            </a:r>
            <a:r>
              <a:rPr lang="en-US" sz="2000" dirty="0" err="1"/>
              <a:t>deve</a:t>
            </a:r>
            <a:r>
              <a:rPr lang="en-US" sz="2000" dirty="0"/>
              <a:t> </a:t>
            </a:r>
            <a:r>
              <a:rPr lang="en-US" sz="2000" dirty="0" err="1"/>
              <a:t>considerar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b="1" dirty="0" err="1"/>
              <a:t>avaliação</a:t>
            </a:r>
            <a:r>
              <a:rPr lang="en-US" sz="2000" b="1" dirty="0"/>
              <a:t> </a:t>
            </a:r>
            <a:r>
              <a:rPr lang="en-US" sz="2000" b="1" dirty="0" err="1"/>
              <a:t>criteriosa</a:t>
            </a:r>
            <a:r>
              <a:rPr lang="en-US" sz="2000" dirty="0"/>
              <a:t>, do </a:t>
            </a:r>
            <a:r>
              <a:rPr lang="en-US" sz="2000" dirty="0" err="1"/>
              <a:t>uso</a:t>
            </a:r>
            <a:r>
              <a:rPr lang="en-US" sz="2000" dirty="0"/>
              <a:t> das </a:t>
            </a:r>
            <a:r>
              <a:rPr lang="en-US" sz="2000" dirty="0" err="1"/>
              <a:t>medicações</a:t>
            </a:r>
            <a:r>
              <a:rPr lang="en-US" sz="2000" dirty="0"/>
              <a:t> de </a:t>
            </a:r>
            <a:r>
              <a:rPr lang="en-US" sz="2000" dirty="0" err="1"/>
              <a:t>uso</a:t>
            </a:r>
            <a:r>
              <a:rPr lang="en-US" sz="2000" dirty="0"/>
              <a:t> </a:t>
            </a:r>
            <a:r>
              <a:rPr lang="en-US" sz="2000" dirty="0" err="1"/>
              <a:t>contínuo</a:t>
            </a:r>
            <a:r>
              <a:rPr lang="en-US" sz="2000" dirty="0"/>
              <a:t>, das </a:t>
            </a:r>
            <a:r>
              <a:rPr lang="en-US" sz="2000" dirty="0" err="1"/>
              <a:t>alergias</a:t>
            </a:r>
            <a:r>
              <a:rPr lang="en-US" sz="2000" dirty="0"/>
              <a:t>, </a:t>
            </a:r>
            <a:r>
              <a:rPr lang="en-US" sz="2000" dirty="0" err="1"/>
              <a:t>riscos</a:t>
            </a:r>
            <a:r>
              <a:rPr lang="en-US" sz="2000" dirty="0"/>
              <a:t> </a:t>
            </a:r>
            <a:r>
              <a:rPr lang="en-US" sz="2000" dirty="0" err="1"/>
              <a:t>anestésicos</a:t>
            </a:r>
            <a:r>
              <a:rPr lang="en-US" sz="2000" dirty="0"/>
              <a:t>, </a:t>
            </a:r>
            <a:r>
              <a:rPr lang="en-US" sz="2000" dirty="0" err="1"/>
              <a:t>riscos</a:t>
            </a:r>
            <a:r>
              <a:rPr lang="en-US" sz="2000" dirty="0"/>
              <a:t> </a:t>
            </a:r>
            <a:r>
              <a:rPr lang="en-US" sz="2000" dirty="0" err="1"/>
              <a:t>cardiovasculares</a:t>
            </a:r>
            <a:r>
              <a:rPr lang="en-US" sz="2000" dirty="0"/>
              <a:t> e co-</a:t>
            </a:r>
            <a:r>
              <a:rPr lang="en-US" sz="2000" dirty="0" err="1"/>
              <a:t>morbidades</a:t>
            </a:r>
            <a:r>
              <a:rPr lang="en-US" sz="2000" dirty="0"/>
              <a:t> </a:t>
            </a:r>
            <a:r>
              <a:rPr lang="en-US" sz="2000" dirty="0" err="1"/>
              <a:t>associadas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Riscos</a:t>
            </a:r>
            <a:r>
              <a:rPr lang="en-US" sz="2000" dirty="0"/>
              <a:t> à </a:t>
            </a:r>
            <a:r>
              <a:rPr lang="en-US" sz="2000" dirty="0" err="1"/>
              <a:t>imobilidade</a:t>
            </a:r>
            <a:r>
              <a:rPr lang="en-US" sz="2000" dirty="0"/>
              <a:t> </a:t>
            </a:r>
            <a:r>
              <a:rPr lang="en-US" sz="2000" dirty="0" err="1"/>
              <a:t>pós</a:t>
            </a:r>
            <a:r>
              <a:rPr lang="en-US" sz="2000" dirty="0"/>
              <a:t> </a:t>
            </a:r>
            <a:r>
              <a:rPr lang="en-US" sz="2000" dirty="0" err="1"/>
              <a:t>cirúrgica</a:t>
            </a:r>
            <a:r>
              <a:rPr lang="en-US" sz="2000" dirty="0"/>
              <a:t> , </a:t>
            </a:r>
            <a:r>
              <a:rPr lang="en-US" sz="2000" dirty="0" err="1"/>
              <a:t>riscos</a:t>
            </a:r>
            <a:r>
              <a:rPr lang="en-US" sz="2000" dirty="0"/>
              <a:t> à </a:t>
            </a:r>
            <a:r>
              <a:rPr lang="en-US" sz="2000" dirty="0" err="1"/>
              <a:t>eventos</a:t>
            </a:r>
            <a:r>
              <a:rPr lang="en-US" sz="2000" dirty="0"/>
              <a:t> </a:t>
            </a:r>
            <a:r>
              <a:rPr lang="en-US" sz="2000" dirty="0" err="1"/>
              <a:t>trombóticos</a:t>
            </a:r>
            <a:r>
              <a:rPr lang="en-US" sz="2000" dirty="0"/>
              <a:t> </a:t>
            </a:r>
            <a:r>
              <a:rPr lang="en-US" sz="2000" dirty="0" err="1"/>
              <a:t>pós</a:t>
            </a:r>
            <a:r>
              <a:rPr lang="en-US" sz="2000" dirty="0"/>
              <a:t> </a:t>
            </a:r>
            <a:r>
              <a:rPr lang="en-US" sz="2000" dirty="0" err="1"/>
              <a:t>cirúrgicos</a:t>
            </a:r>
            <a:r>
              <a:rPr lang="en-US" sz="2000" dirty="0"/>
              <a:t>, </a:t>
            </a:r>
            <a:r>
              <a:rPr lang="en-US" sz="2000" dirty="0" err="1"/>
              <a:t>dependência</a:t>
            </a:r>
            <a:r>
              <a:rPr lang="en-US" sz="2000" dirty="0"/>
              <a:t> de </a:t>
            </a:r>
            <a:r>
              <a:rPr lang="en-US" sz="2000" dirty="0" err="1"/>
              <a:t>cuidados</a:t>
            </a:r>
            <a:r>
              <a:rPr lang="en-US" sz="2000" dirty="0"/>
              <a:t> e etc.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A </a:t>
            </a:r>
            <a:r>
              <a:rPr lang="en-US" sz="2000" b="1" dirty="0" err="1"/>
              <a:t>informação</a:t>
            </a:r>
            <a:r>
              <a:rPr lang="en-US" sz="2000" b="1" dirty="0"/>
              <a:t> e </a:t>
            </a:r>
            <a:r>
              <a:rPr lang="en-US" sz="2000" b="1" dirty="0" err="1"/>
              <a:t>orientação</a:t>
            </a:r>
            <a:r>
              <a:rPr lang="en-US" sz="2000" b="1" dirty="0"/>
              <a:t> 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idoso</a:t>
            </a:r>
            <a:r>
              <a:rPr lang="en-US" sz="2000" b="1" dirty="0"/>
              <a:t> e/</a:t>
            </a:r>
            <a:r>
              <a:rPr lang="en-US" sz="2000" b="1" dirty="0" err="1"/>
              <a:t>ou</a:t>
            </a:r>
            <a:r>
              <a:rPr lang="en-US" sz="2000" b="1" dirty="0"/>
              <a:t> </a:t>
            </a:r>
            <a:r>
              <a:rPr lang="en-US" sz="2000" b="1" dirty="0" err="1"/>
              <a:t>familia</a:t>
            </a:r>
            <a:r>
              <a:rPr lang="en-US" sz="2000" b="1" dirty="0"/>
              <a:t> </a:t>
            </a:r>
            <a:r>
              <a:rPr lang="en-US" sz="2000" b="1" dirty="0" err="1"/>
              <a:t>sobre</a:t>
            </a:r>
            <a:r>
              <a:rPr lang="en-US" sz="2000" b="1" dirty="0"/>
              <a:t> a </a:t>
            </a:r>
            <a:r>
              <a:rPr lang="en-US" sz="2000" b="1" dirty="0" err="1"/>
              <a:t>cirurgia</a:t>
            </a:r>
            <a:r>
              <a:rPr lang="en-US" sz="2000" b="1" dirty="0"/>
              <a:t>, no </a:t>
            </a:r>
            <a:r>
              <a:rPr lang="en-US" sz="2000" b="1" dirty="0" err="1"/>
              <a:t>pré</a:t>
            </a:r>
            <a:r>
              <a:rPr lang="en-US" sz="2000" b="1" dirty="0"/>
              <a:t> </a:t>
            </a:r>
            <a:r>
              <a:rPr lang="en-US" sz="2000" b="1" dirty="0" err="1"/>
              <a:t>operatório</a:t>
            </a:r>
            <a:r>
              <a:rPr lang="en-US" sz="2000" b="1" dirty="0"/>
              <a:t> e no </a:t>
            </a:r>
            <a:r>
              <a:rPr lang="en-US" sz="2000" b="1" dirty="0" err="1"/>
              <a:t>pós</a:t>
            </a:r>
            <a:r>
              <a:rPr lang="en-US" sz="2000" b="1" dirty="0"/>
              <a:t> </a:t>
            </a:r>
            <a:r>
              <a:rPr lang="en-US" sz="2000" b="1" dirty="0" err="1"/>
              <a:t>operatório</a:t>
            </a:r>
            <a:r>
              <a:rPr lang="en-US" sz="2000" b="1" dirty="0"/>
              <a:t>  </a:t>
            </a:r>
            <a:r>
              <a:rPr lang="en-US" sz="2000" dirty="0"/>
              <a:t>(</a:t>
            </a:r>
            <a:r>
              <a:rPr lang="en-US" sz="2000" dirty="0" err="1"/>
              <a:t>cuidados</a:t>
            </a:r>
            <a:r>
              <a:rPr lang="en-US" sz="2000" dirty="0"/>
              <a:t> </a:t>
            </a:r>
            <a:r>
              <a:rPr lang="en-US" sz="2000" dirty="0" err="1"/>
              <a:t>importantes</a:t>
            </a:r>
            <a:r>
              <a:rPr lang="en-US" sz="2000" dirty="0"/>
              <a:t> </a:t>
            </a:r>
            <a:r>
              <a:rPr lang="en-US" sz="2000" dirty="0" err="1"/>
              <a:t>considerando</a:t>
            </a:r>
            <a:r>
              <a:rPr lang="en-US" sz="2000" dirty="0"/>
              <a:t> as </a:t>
            </a:r>
            <a:r>
              <a:rPr lang="en-US" sz="2000" dirty="0" err="1"/>
              <a:t>comorbidades</a:t>
            </a:r>
            <a:r>
              <a:rPr lang="en-US" sz="2000" dirty="0"/>
              <a:t> </a:t>
            </a:r>
            <a:r>
              <a:rPr lang="en-US" sz="2000" dirty="0" err="1"/>
              <a:t>associadas</a:t>
            </a:r>
            <a:r>
              <a:rPr lang="en-US" sz="2000" dirty="0"/>
              <a:t> e </a:t>
            </a:r>
            <a:r>
              <a:rPr lang="en-US" sz="2000" dirty="0" err="1"/>
              <a:t>prejuízos</a:t>
            </a:r>
            <a:r>
              <a:rPr lang="en-US" sz="2000" dirty="0"/>
              <a:t> de </a:t>
            </a:r>
            <a:r>
              <a:rPr lang="en-US" sz="2000" dirty="0" err="1"/>
              <a:t>imobilidade</a:t>
            </a:r>
            <a:r>
              <a:rPr lang="en-US" sz="2000" dirty="0"/>
              <a:t> </a:t>
            </a:r>
            <a:r>
              <a:rPr lang="en-US" sz="2000" dirty="0" err="1"/>
              <a:t>prolongada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leito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1" y="1172494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5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higienizar</a:t>
            </a:r>
            <a:r>
              <a:rPr lang="en-US" sz="2800" dirty="0">
                <a:latin typeface="Bahnschrift SemiBold Condensed" panose="020B0502040204020203" pitchFamily="34" charset="0"/>
              </a:rPr>
              <a:t> as </a:t>
            </a:r>
            <a:r>
              <a:rPr lang="en-US" sz="2800" dirty="0" err="1">
                <a:latin typeface="Bahnschrift SemiBold Condensed" panose="020B0502040204020203" pitchFamily="34" charset="0"/>
              </a:rPr>
              <a:t>mãos</a:t>
            </a:r>
            <a:r>
              <a:rPr lang="en-US" sz="2800" dirty="0">
                <a:latin typeface="Bahnschrift SemiBold Condensed" panose="020B0502040204020203" pitchFamily="34" charset="0"/>
              </a:rPr>
              <a:t> para </a:t>
            </a:r>
            <a:r>
              <a:rPr lang="en-US" sz="2800" dirty="0" err="1">
                <a:latin typeface="Bahnschrift SemiBold Condensed" panose="020B0502040204020203" pitchFamily="34" charset="0"/>
              </a:rPr>
              <a:t>evitar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infecções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691" y="2380416"/>
            <a:ext cx="6949043" cy="402412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Idosos</a:t>
            </a:r>
            <a:r>
              <a:rPr lang="en-US" sz="2000" dirty="0"/>
              <a:t> </a:t>
            </a:r>
            <a:r>
              <a:rPr lang="en-US" sz="2000" dirty="0" err="1"/>
              <a:t>possuem</a:t>
            </a:r>
            <a:r>
              <a:rPr lang="en-US" sz="2000" dirty="0"/>
              <a:t> </a:t>
            </a:r>
            <a:r>
              <a:rPr lang="en-US" sz="2000" b="1" dirty="0" err="1"/>
              <a:t>sua</a:t>
            </a:r>
            <a:r>
              <a:rPr lang="en-US" sz="2000" b="1" dirty="0"/>
              <a:t> </a:t>
            </a:r>
            <a:r>
              <a:rPr lang="en-US" sz="2000" b="1" dirty="0" err="1"/>
              <a:t>imunidade</a:t>
            </a:r>
            <a:r>
              <a:rPr lang="en-US" sz="2000" b="1" dirty="0"/>
              <a:t> </a:t>
            </a:r>
            <a:r>
              <a:rPr lang="en-US" sz="2000" b="1" dirty="0" err="1"/>
              <a:t>mais</a:t>
            </a:r>
            <a:r>
              <a:rPr lang="en-US" sz="2000" b="1" dirty="0"/>
              <a:t> </a:t>
            </a:r>
            <a:r>
              <a:rPr lang="en-US" sz="2000" b="1" dirty="0" err="1"/>
              <a:t>comprometida</a:t>
            </a:r>
            <a:r>
              <a:rPr lang="en-US" sz="2000" b="1" dirty="0"/>
              <a:t>, e </a:t>
            </a:r>
            <a:r>
              <a:rPr lang="en-US" sz="2000" b="1" dirty="0" err="1"/>
              <a:t>quando</a:t>
            </a:r>
            <a:r>
              <a:rPr lang="en-US" sz="2000" b="1" dirty="0"/>
              <a:t> </a:t>
            </a:r>
            <a:r>
              <a:rPr lang="en-US" sz="2000" b="1" dirty="0" err="1"/>
              <a:t>apresentam</a:t>
            </a:r>
            <a:r>
              <a:rPr lang="en-US" sz="2000" b="1" dirty="0"/>
              <a:t> </a:t>
            </a:r>
            <a:r>
              <a:rPr lang="en-US" sz="2000" b="1" dirty="0" err="1"/>
              <a:t>comorbidades</a:t>
            </a:r>
            <a:r>
              <a:rPr lang="en-US" sz="2000" b="1" dirty="0"/>
              <a:t> </a:t>
            </a:r>
            <a:r>
              <a:rPr lang="en-US" sz="2000" b="1" dirty="0" err="1"/>
              <a:t>associadas</a:t>
            </a:r>
            <a:r>
              <a:rPr lang="en-US" sz="2000" b="1" dirty="0"/>
              <a:t>  </a:t>
            </a:r>
            <a:r>
              <a:rPr lang="en-US" sz="2000" dirty="0"/>
              <a:t>(</a:t>
            </a:r>
            <a:r>
              <a:rPr lang="en-US" sz="2000" dirty="0" err="1"/>
              <a:t>como</a:t>
            </a:r>
            <a:r>
              <a:rPr lang="en-US" sz="2000" dirty="0"/>
              <a:t> diabetes), </a:t>
            </a:r>
            <a:r>
              <a:rPr lang="en-US" sz="2000" dirty="0" err="1"/>
              <a:t>tornam</a:t>
            </a:r>
            <a:r>
              <a:rPr lang="en-US" sz="2000" dirty="0"/>
              <a:t>-se </a:t>
            </a:r>
            <a:r>
              <a:rPr lang="en-US" sz="2000" dirty="0" err="1"/>
              <a:t>vulneráveis</a:t>
            </a:r>
            <a:r>
              <a:rPr lang="en-US" sz="2000" dirty="0"/>
              <a:t> , </a:t>
            </a:r>
            <a:r>
              <a:rPr lang="en-US" sz="2000" dirty="0" err="1"/>
              <a:t>sendo</a:t>
            </a:r>
            <a:r>
              <a:rPr lang="en-US" sz="2000" dirty="0"/>
              <a:t> </a:t>
            </a:r>
            <a:r>
              <a:rPr lang="en-US" sz="2000" dirty="0" err="1"/>
              <a:t>necessário</a:t>
            </a:r>
            <a:r>
              <a:rPr lang="en-US" sz="2000" dirty="0"/>
              <a:t> </a:t>
            </a:r>
            <a:r>
              <a:rPr lang="en-US" sz="2000" dirty="0" err="1"/>
              <a:t>redobrar</a:t>
            </a:r>
            <a:r>
              <a:rPr lang="en-US" sz="2000" dirty="0"/>
              <a:t> as </a:t>
            </a:r>
            <a:r>
              <a:rPr lang="en-US" sz="2000" dirty="0" err="1"/>
              <a:t>iniciativas</a:t>
            </a:r>
            <a:r>
              <a:rPr lang="en-US" sz="2000" dirty="0"/>
              <a:t> que </a:t>
            </a:r>
            <a:r>
              <a:rPr lang="en-US" sz="2000" dirty="0" err="1"/>
              <a:t>sensibilizem</a:t>
            </a:r>
            <a:r>
              <a:rPr lang="en-US" sz="2000" dirty="0"/>
              <a:t> e </a:t>
            </a:r>
            <a:r>
              <a:rPr lang="en-US" sz="2000" b="1" dirty="0" err="1"/>
              <a:t>estimulem</a:t>
            </a:r>
            <a:r>
              <a:rPr lang="en-US" sz="2000" b="1" dirty="0"/>
              <a:t> a </a:t>
            </a:r>
            <a:r>
              <a:rPr lang="en-US" sz="2000" b="1" dirty="0" err="1"/>
              <a:t>atitude</a:t>
            </a:r>
            <a:r>
              <a:rPr lang="en-US" sz="2000" b="1" dirty="0"/>
              <a:t> simples </a:t>
            </a:r>
            <a:r>
              <a:rPr lang="en-US" sz="2000" dirty="0"/>
              <a:t>, </a:t>
            </a:r>
            <a:r>
              <a:rPr lang="en-US" sz="2000" dirty="0" err="1"/>
              <a:t>porém</a:t>
            </a:r>
            <a:r>
              <a:rPr lang="en-US" sz="2000" dirty="0"/>
              <a:t> </a:t>
            </a:r>
            <a:r>
              <a:rPr lang="en-US" sz="2000" dirty="0" err="1"/>
              <a:t>ainda</a:t>
            </a:r>
            <a:r>
              <a:rPr lang="en-US" sz="2000" dirty="0"/>
              <a:t> </a:t>
            </a:r>
            <a:r>
              <a:rPr lang="en-US" sz="2000" dirty="0" err="1"/>
              <a:t>desafiante</a:t>
            </a:r>
            <a:r>
              <a:rPr lang="en-US" sz="2000" dirty="0"/>
              <a:t>, de </a:t>
            </a:r>
            <a:r>
              <a:rPr lang="en-US" sz="2000" dirty="0" err="1"/>
              <a:t>higienizar</a:t>
            </a:r>
            <a:r>
              <a:rPr lang="en-US" sz="2000" dirty="0"/>
              <a:t> as </a:t>
            </a:r>
            <a:r>
              <a:rPr lang="en-US" sz="2000" dirty="0" err="1"/>
              <a:t>mãos</a:t>
            </a:r>
            <a:r>
              <a:rPr lang="en-US" sz="20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A </a:t>
            </a:r>
            <a:r>
              <a:rPr lang="en-US" sz="2000" b="1" dirty="0" err="1"/>
              <a:t>avaliação</a:t>
            </a:r>
            <a:r>
              <a:rPr lang="en-US" sz="2000" b="1" dirty="0"/>
              <a:t> </a:t>
            </a:r>
            <a:r>
              <a:rPr lang="en-US" sz="2000" b="1" dirty="0" err="1"/>
              <a:t>precisa</a:t>
            </a:r>
            <a:r>
              <a:rPr lang="en-US" sz="2000" b="1" dirty="0"/>
              <a:t> de </a:t>
            </a:r>
            <a:r>
              <a:rPr lang="en-US" sz="2000" b="1" dirty="0" err="1"/>
              <a:t>procedimentos</a:t>
            </a:r>
            <a:r>
              <a:rPr lang="en-US" sz="2000" b="1" dirty="0"/>
              <a:t> </a:t>
            </a:r>
            <a:r>
              <a:rPr lang="en-US" sz="2000" b="1" dirty="0" err="1"/>
              <a:t>invasivos</a:t>
            </a:r>
            <a:r>
              <a:rPr lang="en-US" sz="2000" b="1" dirty="0"/>
              <a:t> </a:t>
            </a:r>
            <a:r>
              <a:rPr lang="en-US" sz="2000" dirty="0" err="1"/>
              <a:t>aos</a:t>
            </a:r>
            <a:r>
              <a:rPr lang="en-US" sz="2000" dirty="0"/>
              <a:t> </a:t>
            </a:r>
            <a:r>
              <a:rPr lang="en-US" sz="2000" dirty="0" err="1"/>
              <a:t>idosos</a:t>
            </a:r>
            <a:r>
              <a:rPr lang="en-US" sz="2000" dirty="0"/>
              <a:t> e </a:t>
            </a:r>
            <a:r>
              <a:rPr lang="en-US" sz="2000" dirty="0" err="1"/>
              <a:t>também</a:t>
            </a:r>
            <a:r>
              <a:rPr lang="en-US" sz="2000" dirty="0"/>
              <a:t> a </a:t>
            </a:r>
            <a:r>
              <a:rPr lang="en-US" sz="2000" b="1" dirty="0" err="1"/>
              <a:t>avaliação</a:t>
            </a:r>
            <a:r>
              <a:rPr lang="en-US" sz="2000" b="1" dirty="0"/>
              <a:t> do tempo </a:t>
            </a:r>
            <a:r>
              <a:rPr lang="en-US" sz="2000" b="1" dirty="0" err="1"/>
              <a:t>necessário</a:t>
            </a:r>
            <a:r>
              <a:rPr lang="en-US" sz="2000" b="1" dirty="0"/>
              <a:t> </a:t>
            </a:r>
            <a:r>
              <a:rPr lang="en-US" sz="2000" dirty="0"/>
              <a:t>dos </a:t>
            </a:r>
            <a:r>
              <a:rPr lang="en-US" sz="2000" dirty="0" err="1"/>
              <a:t>dispositivos</a:t>
            </a:r>
            <a:r>
              <a:rPr lang="en-US" sz="2000" dirty="0"/>
              <a:t> </a:t>
            </a:r>
            <a:r>
              <a:rPr lang="en-US" sz="2000" dirty="0" err="1"/>
              <a:t>instalados</a:t>
            </a:r>
            <a:r>
              <a:rPr lang="en-US" sz="2000" dirty="0"/>
              <a:t>,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acessos</a:t>
            </a:r>
            <a:r>
              <a:rPr lang="en-US" sz="2000" dirty="0"/>
              <a:t> </a:t>
            </a:r>
            <a:r>
              <a:rPr lang="en-US" sz="2000" dirty="0" err="1"/>
              <a:t>venosos</a:t>
            </a:r>
            <a:r>
              <a:rPr lang="en-US" sz="2000" dirty="0"/>
              <a:t>, </a:t>
            </a:r>
            <a:r>
              <a:rPr lang="en-US" sz="2000" dirty="0" err="1"/>
              <a:t>cateterismo</a:t>
            </a:r>
            <a:r>
              <a:rPr lang="en-US" sz="2000" dirty="0"/>
              <a:t> vesical, </a:t>
            </a:r>
            <a:r>
              <a:rPr lang="en-US" sz="2000" dirty="0" err="1"/>
              <a:t>tubo</a:t>
            </a:r>
            <a:r>
              <a:rPr lang="en-US" sz="2000" dirty="0"/>
              <a:t> </a:t>
            </a:r>
            <a:r>
              <a:rPr lang="en-US" sz="2000" dirty="0" err="1"/>
              <a:t>orotraqueal</a:t>
            </a:r>
            <a:r>
              <a:rPr lang="en-US" sz="2000" dirty="0"/>
              <a:t>, e etc.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 E </a:t>
            </a:r>
            <a:r>
              <a:rPr lang="en-US" sz="2000" dirty="0" err="1"/>
              <a:t>também</a:t>
            </a:r>
            <a:r>
              <a:rPr lang="en-US" sz="2000" dirty="0"/>
              <a:t> </a:t>
            </a:r>
            <a:r>
              <a:rPr lang="en-US" sz="2000" b="1" dirty="0" err="1"/>
              <a:t>monitoramento</a:t>
            </a:r>
            <a:r>
              <a:rPr lang="en-US" sz="2000" b="1" dirty="0"/>
              <a:t> </a:t>
            </a:r>
            <a:r>
              <a:rPr lang="en-US" sz="2000" b="1" dirty="0" err="1"/>
              <a:t>clínico</a:t>
            </a:r>
            <a:r>
              <a:rPr lang="en-US" sz="2000" b="1" dirty="0"/>
              <a:t> dos </a:t>
            </a:r>
            <a:r>
              <a:rPr lang="en-US" sz="2000" b="1" dirty="0" err="1"/>
              <a:t>sinais</a:t>
            </a:r>
            <a:r>
              <a:rPr lang="en-US" sz="2000" b="1" dirty="0"/>
              <a:t> e </a:t>
            </a:r>
            <a:r>
              <a:rPr lang="en-US" sz="2000" b="1" dirty="0" err="1"/>
              <a:t>sintomas</a:t>
            </a:r>
            <a:r>
              <a:rPr lang="en-US" sz="2000" b="1" dirty="0"/>
              <a:t> de </a:t>
            </a:r>
            <a:r>
              <a:rPr lang="en-US" sz="2000" b="1" dirty="0" err="1"/>
              <a:t>infecções</a:t>
            </a:r>
            <a:r>
              <a:rPr lang="en-US" sz="2000" b="1" dirty="0"/>
              <a:t> ( </a:t>
            </a:r>
            <a:r>
              <a:rPr lang="en-US" sz="2000" b="1" dirty="0" err="1"/>
              <a:t>diante</a:t>
            </a:r>
            <a:r>
              <a:rPr lang="en-US" sz="2000" b="1" dirty="0"/>
              <a:t> da </a:t>
            </a:r>
            <a:r>
              <a:rPr lang="en-US" sz="2000" b="1" dirty="0" err="1"/>
              <a:t>especificidade</a:t>
            </a:r>
            <a:r>
              <a:rPr lang="en-US" sz="2000" b="1" dirty="0"/>
              <a:t> dos </a:t>
            </a:r>
            <a:r>
              <a:rPr lang="en-US" sz="2000" b="1" dirty="0" err="1"/>
              <a:t>idosos</a:t>
            </a:r>
            <a:r>
              <a:rPr lang="en-US" sz="2000" b="1" dirty="0"/>
              <a:t> que </a:t>
            </a:r>
            <a:r>
              <a:rPr lang="en-US" sz="2000" b="1" dirty="0" err="1"/>
              <a:t>nem</a:t>
            </a:r>
            <a:r>
              <a:rPr lang="en-US" sz="2000" b="1" dirty="0"/>
              <a:t> </a:t>
            </a:r>
            <a:r>
              <a:rPr lang="en-US" sz="2000" b="1" dirty="0" err="1"/>
              <a:t>sempre</a:t>
            </a:r>
            <a:r>
              <a:rPr lang="en-US" sz="2000" b="1" dirty="0"/>
              <a:t> </a:t>
            </a:r>
            <a:r>
              <a:rPr lang="en-US" sz="2000" b="1" dirty="0" err="1"/>
              <a:t>apresentam</a:t>
            </a:r>
            <a:r>
              <a:rPr lang="en-US" sz="2000" b="1" dirty="0"/>
              <a:t> de forma </a:t>
            </a:r>
            <a:r>
              <a:rPr lang="en-US" sz="2000" b="1" dirty="0" err="1"/>
              <a:t>típica</a:t>
            </a:r>
            <a:r>
              <a:rPr lang="en-US" sz="2000" b="1" dirty="0"/>
              <a:t>) </a:t>
            </a:r>
            <a:r>
              <a:rPr lang="en-US" sz="2000" dirty="0"/>
              <a:t>, </a:t>
            </a:r>
            <a:r>
              <a:rPr lang="en-US" sz="2000" dirty="0" err="1"/>
              <a:t>além</a:t>
            </a:r>
            <a:r>
              <a:rPr lang="en-US" sz="2000" dirty="0"/>
              <a:t> dos </a:t>
            </a:r>
            <a:r>
              <a:rPr lang="en-US" sz="2000" dirty="0" err="1"/>
              <a:t>exames</a:t>
            </a:r>
            <a:r>
              <a:rPr lang="en-US" sz="2000" dirty="0"/>
              <a:t> </a:t>
            </a:r>
            <a:r>
              <a:rPr lang="en-US" sz="2000" dirty="0" err="1"/>
              <a:t>laboratóriais</a:t>
            </a:r>
            <a:r>
              <a:rPr lang="en-US" sz="2000" dirty="0"/>
              <a:t> de </a:t>
            </a:r>
            <a:r>
              <a:rPr lang="en-US" sz="2000" dirty="0" err="1"/>
              <a:t>rotina</a:t>
            </a:r>
            <a:r>
              <a:rPr lang="en-US" sz="20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1" y="1172494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5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higienizar</a:t>
            </a:r>
            <a:r>
              <a:rPr lang="en-US" sz="2800" dirty="0">
                <a:latin typeface="Bahnschrift SemiBold Condensed" panose="020B0502040204020203" pitchFamily="34" charset="0"/>
              </a:rPr>
              <a:t> as </a:t>
            </a:r>
            <a:r>
              <a:rPr lang="en-US" sz="2800" dirty="0" err="1">
                <a:latin typeface="Bahnschrift SemiBold Condensed" panose="020B0502040204020203" pitchFamily="34" charset="0"/>
              </a:rPr>
              <a:t>mãos</a:t>
            </a:r>
            <a:r>
              <a:rPr lang="en-US" sz="2800" dirty="0">
                <a:latin typeface="Bahnschrift SemiBold Condensed" panose="020B0502040204020203" pitchFamily="34" charset="0"/>
              </a:rPr>
              <a:t> para </a:t>
            </a:r>
            <a:r>
              <a:rPr lang="en-US" sz="2800" dirty="0" err="1">
                <a:latin typeface="Bahnschrift SemiBold Condensed" panose="020B0502040204020203" pitchFamily="34" charset="0"/>
              </a:rPr>
              <a:t>evitar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infecções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371" y="2497180"/>
            <a:ext cx="6781366" cy="330509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idosos</a:t>
            </a:r>
            <a:r>
              <a:rPr lang="en-US" sz="1800" dirty="0"/>
              <a:t>, que </a:t>
            </a:r>
            <a:r>
              <a:rPr lang="en-US" sz="1800" dirty="0" err="1"/>
              <a:t>não</a:t>
            </a:r>
            <a:r>
              <a:rPr lang="en-US" sz="1800" dirty="0"/>
              <a:t> </a:t>
            </a:r>
            <a:r>
              <a:rPr lang="en-US" sz="1800" dirty="0" err="1"/>
              <a:t>estejam</a:t>
            </a:r>
            <a:r>
              <a:rPr lang="en-US" sz="1800" dirty="0"/>
              <a:t> </a:t>
            </a:r>
            <a:r>
              <a:rPr lang="en-US" sz="1800" dirty="0" err="1"/>
              <a:t>hospitalizados</a:t>
            </a:r>
            <a:r>
              <a:rPr lang="en-US" sz="1800" dirty="0"/>
              <a:t>, mas </a:t>
            </a:r>
            <a:r>
              <a:rPr lang="en-US" sz="1800" dirty="0" err="1"/>
              <a:t>encontram</a:t>
            </a:r>
            <a:r>
              <a:rPr lang="en-US" sz="1800" dirty="0"/>
              <a:t>-se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b="1" dirty="0" err="1"/>
              <a:t>Instituições</a:t>
            </a:r>
            <a:r>
              <a:rPr lang="en-US" sz="1800" b="1" dirty="0"/>
              <a:t> de Longa </a:t>
            </a:r>
            <a:r>
              <a:rPr lang="en-US" sz="1800" b="1" dirty="0" err="1"/>
              <a:t>Permanência</a:t>
            </a:r>
            <a:r>
              <a:rPr lang="en-US" sz="1800" b="1" dirty="0"/>
              <a:t> de </a:t>
            </a:r>
            <a:r>
              <a:rPr lang="en-US" sz="1800" b="1" dirty="0" err="1"/>
              <a:t>Idosos</a:t>
            </a:r>
            <a:r>
              <a:rPr lang="en-US" sz="1800" b="1" dirty="0"/>
              <a:t> (ILPI), </a:t>
            </a:r>
            <a:r>
              <a:rPr lang="en-US" sz="1800" b="1" dirty="0" err="1"/>
              <a:t>também</a:t>
            </a:r>
            <a:r>
              <a:rPr lang="en-US" sz="1800" b="1" dirty="0"/>
              <a:t> </a:t>
            </a:r>
            <a:r>
              <a:rPr lang="en-US" sz="1800" b="1" dirty="0" err="1"/>
              <a:t>são</a:t>
            </a:r>
            <a:r>
              <a:rPr lang="en-US" sz="1800" b="1" dirty="0"/>
              <a:t> </a:t>
            </a:r>
            <a:r>
              <a:rPr lang="en-US" sz="1800" b="1" dirty="0" err="1"/>
              <a:t>vulneráveis</a:t>
            </a:r>
            <a:r>
              <a:rPr lang="en-US" sz="1800" b="1" dirty="0"/>
              <a:t> </a:t>
            </a:r>
            <a:r>
              <a:rPr lang="en-US" sz="1800" dirty="0"/>
              <a:t>à </a:t>
            </a:r>
            <a:r>
              <a:rPr lang="en-US" sz="1800" dirty="0" err="1"/>
              <a:t>infecções</a:t>
            </a:r>
            <a:r>
              <a:rPr lang="en-US" sz="1800" dirty="0"/>
              <a:t>, </a:t>
            </a:r>
            <a:r>
              <a:rPr lang="en-US" sz="1800" dirty="0" err="1"/>
              <a:t>principalmente</a:t>
            </a:r>
            <a:r>
              <a:rPr lang="en-US" sz="1800" dirty="0"/>
              <a:t> </a:t>
            </a:r>
            <a:r>
              <a:rPr lang="en-US" sz="1800" dirty="0" err="1"/>
              <a:t>quando</a:t>
            </a:r>
            <a:r>
              <a:rPr lang="en-US" sz="1800" dirty="0"/>
              <a:t> </a:t>
            </a:r>
            <a:r>
              <a:rPr lang="en-US" sz="1800" dirty="0" err="1"/>
              <a:t>estão</a:t>
            </a:r>
            <a:r>
              <a:rPr lang="en-US" sz="1800" dirty="0"/>
              <a:t> </a:t>
            </a:r>
            <a:r>
              <a:rPr lang="en-US" sz="1800" dirty="0" err="1"/>
              <a:t>acamados</a:t>
            </a:r>
            <a:r>
              <a:rPr lang="en-US" sz="1800" dirty="0"/>
              <a:t> , e </a:t>
            </a:r>
            <a:r>
              <a:rPr lang="en-US" sz="1800" dirty="0" err="1"/>
              <a:t>apresentam</a:t>
            </a:r>
            <a:r>
              <a:rPr lang="en-US" sz="1800" dirty="0"/>
              <a:t> </a:t>
            </a:r>
            <a:r>
              <a:rPr lang="en-US" sz="1800" dirty="0" err="1"/>
              <a:t>incontinências</a:t>
            </a:r>
            <a:r>
              <a:rPr lang="en-US" sz="1800" dirty="0"/>
              <a:t>, </a:t>
            </a:r>
            <a:r>
              <a:rPr lang="en-US" sz="1800" dirty="0" err="1"/>
              <a:t>urinária</a:t>
            </a:r>
            <a:r>
              <a:rPr lang="en-US" sz="1800" dirty="0"/>
              <a:t>  e fecal, </a:t>
            </a:r>
            <a:r>
              <a:rPr lang="en-US" sz="1800" dirty="0" err="1"/>
              <a:t>além</a:t>
            </a:r>
            <a:r>
              <a:rPr lang="en-US" sz="1800" dirty="0"/>
              <a:t> do </a:t>
            </a:r>
            <a:r>
              <a:rPr lang="en-US" sz="1800" dirty="0" err="1"/>
              <a:t>risco</a:t>
            </a:r>
            <a:r>
              <a:rPr lang="en-US" sz="1800" dirty="0"/>
              <a:t> à </a:t>
            </a:r>
            <a:r>
              <a:rPr lang="en-US" sz="1800" dirty="0" err="1"/>
              <a:t>lesões</a:t>
            </a:r>
            <a:r>
              <a:rPr lang="en-US" sz="1800" dirty="0"/>
              <a:t> de </a:t>
            </a:r>
            <a:r>
              <a:rPr lang="en-US" sz="1800" dirty="0" err="1"/>
              <a:t>pele</a:t>
            </a:r>
            <a:r>
              <a:rPr lang="en-US" sz="1800" dirty="0"/>
              <a:t> ( </a:t>
            </a:r>
            <a:r>
              <a:rPr lang="en-US" sz="1800" dirty="0" err="1"/>
              <a:t>escabiose</a:t>
            </a:r>
            <a:r>
              <a:rPr lang="en-US" sz="1800" dirty="0"/>
              <a:t> e </a:t>
            </a:r>
            <a:r>
              <a:rPr lang="en-US" sz="1800" dirty="0" err="1"/>
              <a:t>úlceras</a:t>
            </a:r>
            <a:r>
              <a:rPr lang="en-US" sz="1800" dirty="0"/>
              <a:t> por </a:t>
            </a:r>
            <a:r>
              <a:rPr lang="en-US" sz="1800" dirty="0" err="1"/>
              <a:t>pressão</a:t>
            </a:r>
            <a:r>
              <a:rPr lang="en-US" sz="1800" dirty="0"/>
              <a:t>), a </a:t>
            </a:r>
            <a:r>
              <a:rPr lang="en-US" sz="1800" b="1" dirty="0" err="1"/>
              <a:t>higienização</a:t>
            </a:r>
            <a:r>
              <a:rPr lang="en-US" sz="1800" b="1" dirty="0"/>
              <a:t> das </a:t>
            </a:r>
            <a:r>
              <a:rPr lang="en-US" sz="1800" b="1" dirty="0" err="1"/>
              <a:t>mãos</a:t>
            </a:r>
            <a:r>
              <a:rPr lang="en-US" sz="1800" b="1" dirty="0"/>
              <a:t> </a:t>
            </a:r>
            <a:r>
              <a:rPr lang="en-US" sz="1800" dirty="0"/>
              <a:t>para </a:t>
            </a:r>
            <a:r>
              <a:rPr lang="en-US" sz="1800" dirty="0" err="1"/>
              <a:t>prevenir</a:t>
            </a:r>
            <a:r>
              <a:rPr lang="en-US" sz="1800" dirty="0"/>
              <a:t> a “</a:t>
            </a:r>
            <a:r>
              <a:rPr lang="en-US" sz="1800" dirty="0" err="1"/>
              <a:t>infecção</a:t>
            </a:r>
            <a:r>
              <a:rPr lang="en-US" sz="1800" dirty="0"/>
              <a:t> </a:t>
            </a:r>
            <a:r>
              <a:rPr lang="en-US" sz="1800" dirty="0" err="1"/>
              <a:t>cruzada</a:t>
            </a:r>
            <a:r>
              <a:rPr lang="en-US" sz="1800" dirty="0"/>
              <a:t>” é fundamental para o </a:t>
            </a:r>
            <a:r>
              <a:rPr lang="en-US" sz="1800" b="1" dirty="0" err="1"/>
              <a:t>cuidado</a:t>
            </a:r>
            <a:r>
              <a:rPr lang="en-US" sz="1800" b="1" dirty="0"/>
              <a:t> Seguro.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0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2591260" y="548680"/>
            <a:ext cx="4597474" cy="1293028"/>
          </a:xfrm>
        </p:spPr>
        <p:txBody>
          <a:bodyPr rtlCol="0">
            <a:normAutofit/>
          </a:bodyPr>
          <a:lstStyle/>
          <a:p>
            <a:r>
              <a:rPr lang="en-US" b="1" dirty="0"/>
              <a:t>A PESSOA IDOSA 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263352" y="1700808"/>
            <a:ext cx="8064896" cy="4968552"/>
          </a:xfrm>
        </p:spPr>
        <p:txBody>
          <a:bodyPr rtlCol="0">
            <a:normAutofit fontScale="92500" lnSpcReduction="20000"/>
          </a:bodyPr>
          <a:lstStyle/>
          <a:p>
            <a:r>
              <a:rPr lang="pt-BR" sz="2400" dirty="0"/>
              <a:t>Estima-se que </a:t>
            </a:r>
            <a:r>
              <a:rPr lang="pt-BR" sz="2400" b="1" dirty="0"/>
              <a:t>um quarto da população </a:t>
            </a:r>
            <a:r>
              <a:rPr lang="pt-BR" sz="2400" dirty="0"/>
              <a:t>terá mais de </a:t>
            </a:r>
            <a:r>
              <a:rPr lang="pt-BR" sz="2400" b="1" dirty="0"/>
              <a:t>65 anos </a:t>
            </a:r>
            <a:r>
              <a:rPr lang="pt-BR" sz="2400" dirty="0"/>
              <a:t>em </a:t>
            </a:r>
            <a:r>
              <a:rPr lang="pt-BR" sz="2400" b="1" dirty="0"/>
              <a:t>2060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b="1" dirty="0"/>
              <a:t>Em 2060</a:t>
            </a:r>
            <a:r>
              <a:rPr lang="pt-BR" sz="2400" dirty="0"/>
              <a:t>, o percentual da </a:t>
            </a:r>
            <a:r>
              <a:rPr lang="pt-BR" sz="2400" b="1" dirty="0"/>
              <a:t>população com 65 anos ou mais de idade </a:t>
            </a:r>
            <a:r>
              <a:rPr lang="pt-BR" sz="2400" dirty="0"/>
              <a:t>chegará a </a:t>
            </a:r>
            <a:r>
              <a:rPr lang="pt-BR" sz="2400" b="1" dirty="0"/>
              <a:t>25,5% (58,2 milhões de idosos</a:t>
            </a:r>
            <a:r>
              <a:rPr lang="pt-BR" sz="2400" dirty="0"/>
              <a:t>), enquanto em </a:t>
            </a:r>
            <a:r>
              <a:rPr lang="pt-BR" sz="2400" b="1" dirty="0"/>
              <a:t>2018</a:t>
            </a:r>
            <a:r>
              <a:rPr lang="pt-BR" sz="2400" dirty="0"/>
              <a:t> essa proporção é de </a:t>
            </a:r>
            <a:r>
              <a:rPr lang="pt-BR" sz="2400" b="1" dirty="0"/>
              <a:t>9,2% (19,2 milhões). </a:t>
            </a:r>
          </a:p>
          <a:p>
            <a:endParaRPr lang="pt-BR" sz="2400" b="1" dirty="0"/>
          </a:p>
          <a:p>
            <a:r>
              <a:rPr lang="pt-BR" sz="2400" dirty="0"/>
              <a:t>Já os jovens (0 a 14 anos) deverão representar 14,7% da população (33,6 milhões) em 2060, frente a 21,9% (44,5 milhões) em 2018.</a:t>
            </a:r>
          </a:p>
          <a:p>
            <a:pPr marL="0" indent="0">
              <a:buNone/>
            </a:pPr>
            <a:endParaRPr lang="pt-BR" sz="2400" dirty="0"/>
          </a:p>
          <a:p>
            <a:endParaRPr lang="pt-BR" sz="2400" dirty="0"/>
          </a:p>
          <a:p>
            <a:pPr marL="0" indent="0">
              <a:buNone/>
            </a:pPr>
            <a:r>
              <a:rPr lang="pt-BR" sz="2400" dirty="0"/>
              <a:t>(Agência IBGE notícias / 25/07/2018 )</a:t>
            </a:r>
          </a:p>
          <a:p>
            <a:pPr marL="0" indent="0">
              <a:buNone/>
            </a:pPr>
            <a:r>
              <a:rPr lang="pt-BR" sz="1200" dirty="0">
                <a:latin typeface="Bahnschrift SemiBold Condensed" panose="020B0502040204020203" pitchFamily="34" charset="0"/>
              </a:rPr>
              <a:t>https://agenciadenoticias.ibge.gov.br/agencia-sala-de-imprensa/2013-agencia-de-noticias/releases/21837-projecao-da-populacao-2018-numero-de-habitantes-do-pais-deve-parar-de-crescer-em-2047</a:t>
            </a:r>
            <a:endParaRPr lang="pt-br" sz="12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993D88-2DA2-4D36-A793-9EF46544D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l="3886" r="50635" b="-1"/>
          <a:stretch/>
        </p:blipFill>
        <p:spPr>
          <a:xfrm>
            <a:off x="7241336" y="-387424"/>
            <a:ext cx="5003266" cy="7343334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2FD4C-B081-4EA3-85BE-937FAC65E9D4}"/>
              </a:ext>
            </a:extLst>
          </p:cNvPr>
          <p:cNvSpPr/>
          <p:nvPr/>
        </p:nvSpPr>
        <p:spPr>
          <a:xfrm>
            <a:off x="10056440" y="6488668"/>
            <a:ext cx="21355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>
                <a:solidFill>
                  <a:prstClr val="black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Imagem: https://pixabay.com(</a:t>
            </a:r>
            <a:r>
              <a:rPr lang="pt-BR" sz="1400" dirty="0" err="1">
                <a:solidFill>
                  <a:prstClr val="black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free</a:t>
            </a:r>
            <a:r>
              <a:rPr lang="pt-BR" sz="1400" dirty="0">
                <a:solidFill>
                  <a:prstClr val="black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18" y="991842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6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reduzir</a:t>
            </a:r>
            <a:r>
              <a:rPr lang="en-US" sz="2800" dirty="0">
                <a:latin typeface="Bahnschrift SemiBold Condensed" panose="020B0502040204020203" pitchFamily="34" charset="0"/>
              </a:rPr>
              <a:t> o </a:t>
            </a:r>
            <a:r>
              <a:rPr lang="en-US" sz="2800" dirty="0" err="1">
                <a:latin typeface="Bahnschrift SemiBold Condensed" panose="020B0502040204020203" pitchFamily="34" charset="0"/>
              </a:rPr>
              <a:t>risco</a:t>
            </a:r>
            <a:r>
              <a:rPr lang="en-US" sz="2800" dirty="0">
                <a:latin typeface="Bahnschrift SemiBold Condensed" panose="020B0502040204020203" pitchFamily="34" charset="0"/>
              </a:rPr>
              <a:t> de </a:t>
            </a:r>
            <a:r>
              <a:rPr lang="en-US" sz="2800" dirty="0" err="1">
                <a:latin typeface="Bahnschrift SemiBold Condensed" panose="020B0502040204020203" pitchFamily="34" charset="0"/>
              </a:rPr>
              <a:t>quedas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2132856"/>
            <a:ext cx="7188734" cy="472514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 err="1"/>
              <a:t>Esta</a:t>
            </a:r>
            <a:r>
              <a:rPr lang="en-US" sz="1800" dirty="0"/>
              <a:t> meta é a </a:t>
            </a:r>
            <a:r>
              <a:rPr lang="en-US" sz="1800" b="1" dirty="0" err="1"/>
              <a:t>mais</a:t>
            </a:r>
            <a:r>
              <a:rPr lang="en-US" sz="1800" b="1" dirty="0"/>
              <a:t> </a:t>
            </a:r>
            <a:r>
              <a:rPr lang="en-US" sz="1800" b="1" dirty="0" err="1"/>
              <a:t>evidente</a:t>
            </a:r>
            <a:r>
              <a:rPr lang="en-US" sz="1800" b="1" dirty="0"/>
              <a:t> </a:t>
            </a:r>
            <a:r>
              <a:rPr lang="en-US" sz="1800" b="1" dirty="0" err="1"/>
              <a:t>quando</a:t>
            </a:r>
            <a:r>
              <a:rPr lang="en-US" sz="1800" b="1" dirty="0"/>
              <a:t> </a:t>
            </a:r>
            <a:r>
              <a:rPr lang="en-US" sz="1800" b="1" dirty="0" err="1"/>
              <a:t>associamos</a:t>
            </a:r>
            <a:r>
              <a:rPr lang="en-US" sz="1800" b="1" dirty="0"/>
              <a:t> a </a:t>
            </a:r>
            <a:r>
              <a:rPr lang="en-US" sz="1800" b="1" dirty="0" err="1"/>
              <a:t>segurança</a:t>
            </a:r>
            <a:r>
              <a:rPr lang="en-US" sz="1800" b="1" dirty="0"/>
              <a:t> do </a:t>
            </a:r>
            <a:r>
              <a:rPr lang="en-US" sz="1800" b="1" dirty="0" err="1"/>
              <a:t>paciente</a:t>
            </a:r>
            <a:r>
              <a:rPr lang="en-US" sz="1800" b="1" dirty="0"/>
              <a:t> </a:t>
            </a:r>
            <a:r>
              <a:rPr lang="en-US" sz="1800" b="1" dirty="0" err="1"/>
              <a:t>idoso</a:t>
            </a:r>
            <a:r>
              <a:rPr lang="en-US" sz="1800" dirty="0"/>
              <a:t>, pela </a:t>
            </a:r>
            <a:r>
              <a:rPr lang="en-US" sz="1800" dirty="0" err="1"/>
              <a:t>condição</a:t>
            </a:r>
            <a:r>
              <a:rPr lang="en-US" sz="1800" dirty="0"/>
              <a:t> </a:t>
            </a:r>
            <a:r>
              <a:rPr lang="en-US" sz="1800" b="1" dirty="0"/>
              <a:t>do </a:t>
            </a:r>
            <a:r>
              <a:rPr lang="en-US" sz="1800" b="1" dirty="0" err="1"/>
              <a:t>próprio</a:t>
            </a:r>
            <a:r>
              <a:rPr lang="en-US" sz="1800" b="1" dirty="0"/>
              <a:t> </a:t>
            </a:r>
            <a:r>
              <a:rPr lang="en-US" sz="1800" b="1" dirty="0" err="1"/>
              <a:t>processo</a:t>
            </a:r>
            <a:r>
              <a:rPr lang="en-US" sz="1800" b="1" dirty="0"/>
              <a:t> do </a:t>
            </a:r>
            <a:r>
              <a:rPr lang="en-US" sz="1800" b="1" dirty="0" err="1"/>
              <a:t>envelhecimento</a:t>
            </a:r>
            <a:r>
              <a:rPr lang="en-US" sz="1800" b="1" dirty="0"/>
              <a:t>, </a:t>
            </a:r>
            <a:r>
              <a:rPr lang="en-US" sz="1800" dirty="0"/>
              <a:t>que </a:t>
            </a:r>
            <a:r>
              <a:rPr lang="en-US" sz="1800" dirty="0" err="1"/>
              <a:t>acarreta</a:t>
            </a:r>
            <a:r>
              <a:rPr lang="en-US" sz="1800" dirty="0"/>
              <a:t> </a:t>
            </a:r>
            <a:r>
              <a:rPr lang="en-US" sz="1800" dirty="0" err="1"/>
              <a:t>alterações</a:t>
            </a:r>
            <a:r>
              <a:rPr lang="en-US" sz="1800" dirty="0"/>
              <a:t> </a:t>
            </a:r>
            <a:r>
              <a:rPr lang="en-US" sz="1800" dirty="0" err="1"/>
              <a:t>sensoriais</a:t>
            </a:r>
            <a:r>
              <a:rPr lang="en-US" sz="1800" dirty="0"/>
              <a:t> ( Ex. </a:t>
            </a:r>
            <a:r>
              <a:rPr lang="en-US" sz="1800" dirty="0" err="1"/>
              <a:t>Visão</a:t>
            </a:r>
            <a:r>
              <a:rPr lang="en-US" sz="1800" dirty="0"/>
              <a:t>) , </a:t>
            </a:r>
            <a:r>
              <a:rPr lang="en-US" sz="1800" dirty="0" err="1"/>
              <a:t>alterações</a:t>
            </a:r>
            <a:r>
              <a:rPr lang="en-US" sz="1800" dirty="0"/>
              <a:t> de </a:t>
            </a:r>
            <a:r>
              <a:rPr lang="en-US" sz="1800" dirty="0" err="1"/>
              <a:t>marcha</a:t>
            </a:r>
            <a:r>
              <a:rPr lang="en-US" sz="1800" dirty="0"/>
              <a:t> e </a:t>
            </a:r>
            <a:r>
              <a:rPr lang="en-US" sz="1800" dirty="0" err="1"/>
              <a:t>equilíbrio</a:t>
            </a:r>
            <a:r>
              <a:rPr lang="en-US" sz="1800" dirty="0"/>
              <a:t> e </a:t>
            </a:r>
            <a:r>
              <a:rPr lang="en-US" sz="1800" dirty="0" err="1"/>
              <a:t>também</a:t>
            </a:r>
            <a:r>
              <a:rPr lang="en-US" sz="1800" dirty="0"/>
              <a:t> </a:t>
            </a:r>
            <a:r>
              <a:rPr lang="en-US" sz="1800" dirty="0" err="1"/>
              <a:t>quando</a:t>
            </a:r>
            <a:r>
              <a:rPr lang="en-US" sz="1800" dirty="0"/>
              <a:t> </a:t>
            </a:r>
            <a:r>
              <a:rPr lang="en-US" sz="1800" dirty="0" err="1"/>
              <a:t>associado</a:t>
            </a:r>
            <a:r>
              <a:rPr lang="en-US" sz="1800" dirty="0"/>
              <a:t> </a:t>
            </a:r>
            <a:r>
              <a:rPr lang="en-US" sz="1800" dirty="0" err="1"/>
              <a:t>aos</a:t>
            </a:r>
            <a:r>
              <a:rPr lang="en-US" sz="1800" dirty="0"/>
              <a:t> </a:t>
            </a:r>
            <a:r>
              <a:rPr lang="en-US" sz="1800" dirty="0" err="1"/>
              <a:t>fatores</a:t>
            </a:r>
            <a:r>
              <a:rPr lang="en-US" sz="1800" dirty="0"/>
              <a:t> de </a:t>
            </a:r>
            <a:r>
              <a:rPr lang="en-US" sz="1800" dirty="0" err="1"/>
              <a:t>riscos</a:t>
            </a:r>
            <a:r>
              <a:rPr lang="en-US" sz="1800" dirty="0"/>
              <a:t> </a:t>
            </a:r>
            <a:r>
              <a:rPr lang="en-US" sz="1800" dirty="0" err="1"/>
              <a:t>extrínsecos</a:t>
            </a:r>
            <a:r>
              <a:rPr lang="en-US" sz="1800" dirty="0"/>
              <a:t> (Ex. </a:t>
            </a:r>
            <a:r>
              <a:rPr lang="en-US" sz="1800" dirty="0" err="1"/>
              <a:t>ambientais</a:t>
            </a:r>
            <a:r>
              <a:rPr lang="en-US" sz="1800" dirty="0"/>
              <a:t> ,  </a:t>
            </a:r>
            <a:r>
              <a:rPr lang="en-US" sz="1800" dirty="0" err="1"/>
              <a:t>arquitetônicos</a:t>
            </a:r>
            <a:r>
              <a:rPr lang="en-US" sz="1800" dirty="0"/>
              <a:t>, </a:t>
            </a:r>
            <a:r>
              <a:rPr lang="en-US" sz="1800" dirty="0" err="1"/>
              <a:t>uso</a:t>
            </a:r>
            <a:r>
              <a:rPr lang="en-US" sz="1800" dirty="0"/>
              <a:t> </a:t>
            </a:r>
            <a:r>
              <a:rPr lang="en-US" sz="1800" dirty="0" err="1"/>
              <a:t>inadequado</a:t>
            </a:r>
            <a:r>
              <a:rPr lang="en-US" sz="1800" dirty="0"/>
              <a:t> de </a:t>
            </a:r>
            <a:r>
              <a:rPr lang="en-US" sz="1800" dirty="0" err="1"/>
              <a:t>calçados</a:t>
            </a:r>
            <a:r>
              <a:rPr lang="en-US" sz="1800" dirty="0"/>
              <a:t>  e </a:t>
            </a:r>
            <a:r>
              <a:rPr lang="en-US" sz="1800" dirty="0" err="1"/>
              <a:t>dispositivos</a:t>
            </a:r>
            <a:r>
              <a:rPr lang="en-US" sz="1800" dirty="0"/>
              <a:t> de </a:t>
            </a:r>
            <a:r>
              <a:rPr lang="en-US" sz="1800" dirty="0" err="1"/>
              <a:t>locomoção</a:t>
            </a:r>
            <a:r>
              <a:rPr lang="en-US" sz="1800" dirty="0"/>
              <a:t>)  e </a:t>
            </a:r>
            <a:r>
              <a:rPr lang="en-US" sz="1800" dirty="0" err="1"/>
              <a:t>intrínsecos</a:t>
            </a:r>
            <a:r>
              <a:rPr lang="en-US" sz="1800" dirty="0"/>
              <a:t> ( </a:t>
            </a:r>
            <a:r>
              <a:rPr lang="en-US" sz="1800" dirty="0" err="1"/>
              <a:t>uso</a:t>
            </a:r>
            <a:r>
              <a:rPr lang="en-US" sz="1800" dirty="0"/>
              <a:t> de </a:t>
            </a:r>
            <a:r>
              <a:rPr lang="en-US" sz="1800" dirty="0" err="1"/>
              <a:t>medicamentos</a:t>
            </a:r>
            <a:r>
              <a:rPr lang="en-US" sz="1800" dirty="0"/>
              <a:t> que </a:t>
            </a:r>
            <a:r>
              <a:rPr lang="en-US" sz="1800" dirty="0" err="1"/>
              <a:t>podem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</a:t>
            </a:r>
            <a:r>
              <a:rPr lang="en-US" sz="1800" dirty="0" err="1"/>
              <a:t>desorientação</a:t>
            </a:r>
            <a:r>
              <a:rPr lang="en-US" sz="1800" dirty="0"/>
              <a:t>, </a:t>
            </a:r>
            <a:r>
              <a:rPr lang="en-US" sz="1800" dirty="0" err="1"/>
              <a:t>hipotensão</a:t>
            </a:r>
            <a:r>
              <a:rPr lang="en-US" sz="1800" dirty="0"/>
              <a:t>, </a:t>
            </a:r>
            <a:r>
              <a:rPr lang="en-US" sz="1800" dirty="0" err="1"/>
              <a:t>desequilíbrio</a:t>
            </a:r>
            <a:r>
              <a:rPr lang="en-US" sz="1800" dirty="0"/>
              <a:t>, </a:t>
            </a:r>
            <a:r>
              <a:rPr lang="en-US" sz="1800" dirty="0" err="1"/>
              <a:t>tonteiras</a:t>
            </a:r>
            <a:r>
              <a:rPr lang="en-US" sz="1800" dirty="0"/>
              <a:t>, </a:t>
            </a:r>
            <a:r>
              <a:rPr lang="en-US" sz="1800" dirty="0" err="1"/>
              <a:t>síncopes</a:t>
            </a:r>
            <a:r>
              <a:rPr lang="en-US" sz="1800" dirty="0"/>
              <a:t> e etc.)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riscos</a:t>
            </a:r>
            <a:r>
              <a:rPr lang="en-US" sz="1800" dirty="0"/>
              <a:t> para </a:t>
            </a:r>
            <a:r>
              <a:rPr lang="en-US" sz="1800" dirty="0" err="1"/>
              <a:t>quedas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idosos</a:t>
            </a:r>
            <a:r>
              <a:rPr lang="en-US" sz="1800" dirty="0"/>
              <a:t> </a:t>
            </a:r>
            <a:r>
              <a:rPr lang="en-US" sz="1800" dirty="0" err="1"/>
              <a:t>devem</a:t>
            </a:r>
            <a:r>
              <a:rPr lang="en-US" sz="1800" dirty="0"/>
              <a:t> </a:t>
            </a:r>
            <a:r>
              <a:rPr lang="en-US" sz="1800" dirty="0" err="1"/>
              <a:t>contemplar</a:t>
            </a:r>
            <a:r>
              <a:rPr lang="en-US" sz="1800" dirty="0"/>
              <a:t> o </a:t>
            </a:r>
            <a:r>
              <a:rPr lang="en-US" sz="1800" b="1" dirty="0" err="1"/>
              <a:t>ambiente</a:t>
            </a:r>
            <a:r>
              <a:rPr lang="en-US" sz="1800" dirty="0"/>
              <a:t> que o </a:t>
            </a:r>
            <a:r>
              <a:rPr lang="en-US" sz="1800" dirty="0" err="1"/>
              <a:t>mesmo</a:t>
            </a:r>
            <a:r>
              <a:rPr lang="en-US" sz="1800" dirty="0"/>
              <a:t> </a:t>
            </a:r>
            <a:r>
              <a:rPr lang="en-US" sz="1800" dirty="0" err="1"/>
              <a:t>encontra</a:t>
            </a:r>
            <a:r>
              <a:rPr lang="en-US" sz="1800" dirty="0"/>
              <a:t>-se, </a:t>
            </a:r>
            <a:r>
              <a:rPr lang="en-US" sz="1800" dirty="0" err="1"/>
              <a:t>seja</a:t>
            </a:r>
            <a:r>
              <a:rPr lang="en-US" sz="1800" dirty="0"/>
              <a:t> no </a:t>
            </a:r>
            <a:r>
              <a:rPr lang="en-US" sz="1800" dirty="0" err="1"/>
              <a:t>domicílio</a:t>
            </a:r>
            <a:r>
              <a:rPr lang="en-US" sz="1800" dirty="0"/>
              <a:t>, no hospital,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abrigos</a:t>
            </a:r>
            <a:r>
              <a:rPr lang="en-US" sz="1800" dirty="0"/>
              <a:t>, e </a:t>
            </a:r>
            <a:r>
              <a:rPr lang="en-US" sz="1800" dirty="0" err="1"/>
              <a:t>também</a:t>
            </a:r>
            <a:r>
              <a:rPr lang="en-US" sz="1800" dirty="0"/>
              <a:t> por </a:t>
            </a:r>
            <a:r>
              <a:rPr lang="en-US" sz="1800" dirty="0" err="1"/>
              <a:t>quem</a:t>
            </a:r>
            <a:r>
              <a:rPr lang="en-US" sz="1800" dirty="0"/>
              <a:t>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mesmos</a:t>
            </a:r>
            <a:r>
              <a:rPr lang="en-US" sz="1800" dirty="0"/>
              <a:t> </a:t>
            </a:r>
            <a:r>
              <a:rPr lang="en-US" sz="1800" dirty="0" err="1"/>
              <a:t>são</a:t>
            </a:r>
            <a:r>
              <a:rPr lang="en-US" sz="1800" dirty="0"/>
              <a:t> </a:t>
            </a:r>
            <a:r>
              <a:rPr lang="en-US" sz="1800" dirty="0" err="1"/>
              <a:t>cuidados</a:t>
            </a:r>
            <a:r>
              <a:rPr lang="en-US" sz="1800" dirty="0"/>
              <a:t>, pois é de fundamental </a:t>
            </a:r>
            <a:r>
              <a:rPr lang="en-US" sz="1800" dirty="0" err="1"/>
              <a:t>importância</a:t>
            </a:r>
            <a:r>
              <a:rPr lang="en-US" sz="1800" dirty="0"/>
              <a:t> que o </a:t>
            </a:r>
            <a:r>
              <a:rPr lang="en-US" sz="1800" dirty="0" err="1"/>
              <a:t>idoso</a:t>
            </a:r>
            <a:r>
              <a:rPr lang="en-US" sz="1800" dirty="0"/>
              <a:t> e </a:t>
            </a:r>
            <a:r>
              <a:rPr lang="en-US" sz="1800" dirty="0" err="1"/>
              <a:t>família</a:t>
            </a:r>
            <a:r>
              <a:rPr lang="en-US" sz="1800" dirty="0"/>
              <a:t> </a:t>
            </a:r>
            <a:r>
              <a:rPr lang="en-US" sz="1800" dirty="0" err="1"/>
              <a:t>recebam</a:t>
            </a:r>
            <a:r>
              <a:rPr lang="en-US" sz="1800" dirty="0"/>
              <a:t> as </a:t>
            </a:r>
            <a:r>
              <a:rPr lang="en-US" sz="1800" dirty="0" err="1"/>
              <a:t>orientações</a:t>
            </a:r>
            <a:r>
              <a:rPr lang="en-US" sz="1800" dirty="0"/>
              <a:t> para </a:t>
            </a:r>
            <a:r>
              <a:rPr lang="en-US" sz="1800" dirty="0" err="1"/>
              <a:t>prevenção</a:t>
            </a:r>
            <a:r>
              <a:rPr lang="en-US" sz="1800" dirty="0"/>
              <a:t> de </a:t>
            </a:r>
            <a:r>
              <a:rPr lang="en-US" sz="1800" dirty="0" err="1"/>
              <a:t>quedas</a:t>
            </a:r>
            <a:r>
              <a:rPr lang="en-US" sz="1800" dirty="0"/>
              <a:t>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18" y="991842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6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reduzir</a:t>
            </a:r>
            <a:r>
              <a:rPr lang="en-US" sz="2800" dirty="0">
                <a:latin typeface="Bahnschrift SemiBold Condensed" panose="020B0502040204020203" pitchFamily="34" charset="0"/>
              </a:rPr>
              <a:t> o </a:t>
            </a:r>
            <a:r>
              <a:rPr lang="en-US" sz="2800" dirty="0" err="1">
                <a:latin typeface="Bahnschrift SemiBold Condensed" panose="020B0502040204020203" pitchFamily="34" charset="0"/>
              </a:rPr>
              <a:t>risco</a:t>
            </a:r>
            <a:r>
              <a:rPr lang="en-US" sz="2800" dirty="0">
                <a:latin typeface="Bahnschrift SemiBold Condensed" panose="020B0502040204020203" pitchFamily="34" charset="0"/>
              </a:rPr>
              <a:t> de </a:t>
            </a:r>
            <a:r>
              <a:rPr lang="en-US" sz="2800" dirty="0" err="1">
                <a:latin typeface="Bahnschrift SemiBold Condensed" panose="020B0502040204020203" pitchFamily="34" charset="0"/>
              </a:rPr>
              <a:t>quedas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2132856"/>
            <a:ext cx="7188734" cy="472514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/>
              <a:t>No </a:t>
            </a:r>
            <a:r>
              <a:rPr lang="en-US" sz="1800" dirty="0" err="1"/>
              <a:t>ambiente</a:t>
            </a:r>
            <a:r>
              <a:rPr lang="en-US" sz="1800" dirty="0"/>
              <a:t> </a:t>
            </a:r>
            <a:r>
              <a:rPr lang="en-US" sz="1800" dirty="0" err="1"/>
              <a:t>hospitalar</a:t>
            </a:r>
            <a:r>
              <a:rPr lang="en-US" sz="1800" b="1" dirty="0"/>
              <a:t>, as </a:t>
            </a:r>
            <a:r>
              <a:rPr lang="en-US" sz="1800" b="1" dirty="0" err="1"/>
              <a:t>notificações</a:t>
            </a:r>
            <a:r>
              <a:rPr lang="en-US" sz="1800" b="1" dirty="0"/>
              <a:t> de </a:t>
            </a:r>
            <a:r>
              <a:rPr lang="en-US" sz="1800" b="1" dirty="0" err="1"/>
              <a:t>quedas</a:t>
            </a:r>
            <a:r>
              <a:rPr lang="en-US" sz="1800" b="1" dirty="0"/>
              <a:t> </a:t>
            </a:r>
            <a:r>
              <a:rPr lang="en-US" sz="1800" b="1" dirty="0" err="1"/>
              <a:t>são</a:t>
            </a:r>
            <a:r>
              <a:rPr lang="en-US" sz="1800" b="1" dirty="0"/>
              <a:t> </a:t>
            </a:r>
            <a:r>
              <a:rPr lang="en-US" sz="1800" b="1" dirty="0" err="1"/>
              <a:t>mais</a:t>
            </a:r>
            <a:r>
              <a:rPr lang="en-US" sz="1800" b="1" dirty="0"/>
              <a:t> </a:t>
            </a:r>
            <a:r>
              <a:rPr lang="en-US" sz="1800" b="1" dirty="0" err="1"/>
              <a:t>expressivas</a:t>
            </a:r>
            <a:r>
              <a:rPr lang="en-US" sz="1800" b="1" dirty="0"/>
              <a:t>, pela </a:t>
            </a:r>
            <a:r>
              <a:rPr lang="en-US" sz="1800" b="1" dirty="0" err="1"/>
              <a:t>peculiaridade</a:t>
            </a:r>
            <a:r>
              <a:rPr lang="en-US" sz="1800" b="1" dirty="0"/>
              <a:t> da </a:t>
            </a:r>
            <a:r>
              <a:rPr lang="en-US" sz="1800" b="1" dirty="0" err="1"/>
              <a:t>ação</a:t>
            </a:r>
            <a:r>
              <a:rPr lang="en-US" sz="1800" b="1" dirty="0"/>
              <a:t> do outro “</a:t>
            </a:r>
            <a:r>
              <a:rPr lang="en-US" sz="1800" b="1" dirty="0" err="1"/>
              <a:t>cair</a:t>
            </a:r>
            <a:r>
              <a:rPr lang="en-US" sz="1800" b="1" dirty="0"/>
              <a:t>”, </a:t>
            </a:r>
            <a:r>
              <a:rPr lang="en-US" sz="1800" dirty="0"/>
              <a:t>no </a:t>
            </a:r>
            <a:r>
              <a:rPr lang="en-US" sz="1800" dirty="0" err="1"/>
              <a:t>entanto</a:t>
            </a:r>
            <a:r>
              <a:rPr lang="en-US" sz="1800" dirty="0"/>
              <a:t> </a:t>
            </a:r>
            <a:r>
              <a:rPr lang="en-US" sz="1800" dirty="0" err="1"/>
              <a:t>ainda</a:t>
            </a:r>
            <a:r>
              <a:rPr lang="en-US" sz="1800" dirty="0"/>
              <a:t> é </a:t>
            </a:r>
            <a:r>
              <a:rPr lang="en-US" sz="1800" dirty="0" err="1"/>
              <a:t>necessário</a:t>
            </a:r>
            <a:r>
              <a:rPr lang="en-US" sz="1800" dirty="0"/>
              <a:t> </a:t>
            </a:r>
            <a:r>
              <a:rPr lang="en-US" sz="1800" b="1" dirty="0"/>
              <a:t>que </a:t>
            </a:r>
            <a:r>
              <a:rPr lang="en-US" sz="1800" b="1" dirty="0" err="1"/>
              <a:t>os</a:t>
            </a:r>
            <a:r>
              <a:rPr lang="en-US" sz="1800" b="1" dirty="0"/>
              <a:t> </a:t>
            </a:r>
            <a:r>
              <a:rPr lang="en-US" sz="1800" b="1" dirty="0" err="1"/>
              <a:t>profissionais</a:t>
            </a:r>
            <a:r>
              <a:rPr lang="en-US" sz="1800" b="1" dirty="0"/>
              <a:t> de </a:t>
            </a:r>
            <a:r>
              <a:rPr lang="en-US" sz="1800" b="1" dirty="0" err="1"/>
              <a:t>saúde</a:t>
            </a:r>
            <a:r>
              <a:rPr lang="en-US" sz="1800" b="1" dirty="0"/>
              <a:t> </a:t>
            </a:r>
            <a:r>
              <a:rPr lang="en-US" sz="1800" b="1" dirty="0" err="1"/>
              <a:t>sejam</a:t>
            </a:r>
            <a:r>
              <a:rPr lang="en-US" sz="1800" b="1" dirty="0"/>
              <a:t> “</a:t>
            </a:r>
            <a:r>
              <a:rPr lang="en-US" sz="1800" b="1" dirty="0" err="1"/>
              <a:t>despertados</a:t>
            </a:r>
            <a:r>
              <a:rPr lang="en-US" sz="1800" b="1" dirty="0"/>
              <a:t>” para </a:t>
            </a:r>
            <a:r>
              <a:rPr lang="en-US" sz="1800" b="1" dirty="0" err="1"/>
              <a:t>ação</a:t>
            </a:r>
            <a:r>
              <a:rPr lang="en-US" sz="1800" b="1" dirty="0"/>
              <a:t>/ </a:t>
            </a:r>
            <a:r>
              <a:rPr lang="en-US" sz="1800" b="1" dirty="0" err="1"/>
              <a:t>atitude</a:t>
            </a:r>
            <a:r>
              <a:rPr lang="en-US" sz="1800" b="1" dirty="0"/>
              <a:t>  de </a:t>
            </a:r>
            <a:r>
              <a:rPr lang="en-US" sz="1800" b="1" dirty="0" err="1"/>
              <a:t>prevenção</a:t>
            </a:r>
            <a:r>
              <a:rPr lang="en-US" sz="1800" b="1" dirty="0"/>
              <a:t> de </a:t>
            </a:r>
            <a:r>
              <a:rPr lang="en-US" sz="1800" b="1" dirty="0" err="1"/>
              <a:t>quedas</a:t>
            </a:r>
            <a:r>
              <a:rPr lang="en-US" sz="1800" b="1" dirty="0"/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1" dirty="0"/>
              <a:t>As </a:t>
            </a:r>
            <a:r>
              <a:rPr lang="en-US" sz="1800" b="1" dirty="0" err="1"/>
              <a:t>quedas</a:t>
            </a:r>
            <a:r>
              <a:rPr lang="en-US" sz="1800" b="1" dirty="0"/>
              <a:t> </a:t>
            </a:r>
            <a:r>
              <a:rPr lang="en-US" sz="1800" b="1" dirty="0" err="1"/>
              <a:t>também</a:t>
            </a:r>
            <a:r>
              <a:rPr lang="en-US" sz="1800" b="1" dirty="0"/>
              <a:t> </a:t>
            </a:r>
            <a:r>
              <a:rPr lang="en-US" sz="1800" b="1" dirty="0" err="1"/>
              <a:t>podem</a:t>
            </a:r>
            <a:r>
              <a:rPr lang="en-US" sz="1800" b="1" dirty="0"/>
              <a:t> ser </a:t>
            </a:r>
            <a:r>
              <a:rPr lang="en-US" sz="1800" b="1" dirty="0" err="1"/>
              <a:t>desencadeadas</a:t>
            </a:r>
            <a:r>
              <a:rPr lang="en-US" sz="1800" b="1" dirty="0"/>
              <a:t> </a:t>
            </a:r>
            <a:r>
              <a:rPr lang="en-US" sz="1800" dirty="0"/>
              <a:t>por  grades </a:t>
            </a:r>
            <a:r>
              <a:rPr lang="en-US" sz="1800" dirty="0" err="1"/>
              <a:t>não</a:t>
            </a:r>
            <a:r>
              <a:rPr lang="en-US" sz="1800" dirty="0"/>
              <a:t> </a:t>
            </a:r>
            <a:r>
              <a:rPr lang="en-US" sz="1800" dirty="0" err="1"/>
              <a:t>levantadas</a:t>
            </a:r>
            <a:r>
              <a:rPr lang="en-US" sz="1800" dirty="0"/>
              <a:t>, por </a:t>
            </a:r>
            <a:r>
              <a:rPr lang="en-US" sz="1800" dirty="0" err="1"/>
              <a:t>obstrução</a:t>
            </a:r>
            <a:r>
              <a:rPr lang="en-US" sz="1800" dirty="0"/>
              <a:t> de </a:t>
            </a:r>
            <a:r>
              <a:rPr lang="en-US" sz="1800" dirty="0" err="1"/>
              <a:t>passagem</a:t>
            </a:r>
            <a:r>
              <a:rPr lang="en-US" sz="1800" dirty="0"/>
              <a:t>/ </a:t>
            </a:r>
            <a:r>
              <a:rPr lang="en-US" sz="1800" dirty="0" err="1"/>
              <a:t>acesso</a:t>
            </a:r>
            <a:r>
              <a:rPr lang="en-US" sz="1800" dirty="0"/>
              <a:t> a </a:t>
            </a:r>
            <a:r>
              <a:rPr lang="en-US" sz="1800" dirty="0" err="1"/>
              <a:t>deambulação</a:t>
            </a:r>
            <a:r>
              <a:rPr lang="en-US" sz="1800" dirty="0"/>
              <a:t>, por </a:t>
            </a:r>
            <a:r>
              <a:rPr lang="en-US" sz="1800" dirty="0" err="1"/>
              <a:t>transferências</a:t>
            </a:r>
            <a:r>
              <a:rPr lang="en-US" sz="1800" dirty="0"/>
              <a:t> </a:t>
            </a:r>
            <a:r>
              <a:rPr lang="en-US" sz="1800" dirty="0" err="1"/>
              <a:t>inadequadas</a:t>
            </a:r>
            <a:r>
              <a:rPr lang="en-US" sz="1800" dirty="0"/>
              <a:t>, por </a:t>
            </a:r>
            <a:r>
              <a:rPr lang="en-US" sz="1800" dirty="0" err="1"/>
              <a:t>mobiliarios</a:t>
            </a:r>
            <a:r>
              <a:rPr lang="en-US" sz="1800" dirty="0"/>
              <a:t> </a:t>
            </a:r>
            <a:r>
              <a:rPr lang="en-US" sz="1800" dirty="0" err="1"/>
              <a:t>sem</a:t>
            </a:r>
            <a:r>
              <a:rPr lang="en-US" sz="1800" dirty="0"/>
              <a:t> </a:t>
            </a:r>
            <a:r>
              <a:rPr lang="en-US" sz="1800" dirty="0" err="1"/>
              <a:t>manutenção</a:t>
            </a:r>
            <a:r>
              <a:rPr lang="en-US" sz="1800" dirty="0"/>
              <a:t>, por </a:t>
            </a:r>
            <a:r>
              <a:rPr lang="en-US" sz="1800" dirty="0" err="1"/>
              <a:t>estrutura</a:t>
            </a:r>
            <a:r>
              <a:rPr lang="en-US" sz="1800" dirty="0"/>
              <a:t> </a:t>
            </a:r>
            <a:r>
              <a:rPr lang="en-US" sz="1800" dirty="0" err="1"/>
              <a:t>arquitetônica</a:t>
            </a:r>
            <a:r>
              <a:rPr lang="en-US" sz="1800" dirty="0"/>
              <a:t> </a:t>
            </a:r>
            <a:r>
              <a:rPr lang="en-US" sz="1800" dirty="0" err="1"/>
              <a:t>inadequada</a:t>
            </a:r>
            <a:r>
              <a:rPr lang="en-US" sz="1800" dirty="0"/>
              <a:t> ,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pisos</a:t>
            </a:r>
            <a:r>
              <a:rPr lang="en-US" sz="1800" dirty="0"/>
              <a:t> </a:t>
            </a:r>
            <a:r>
              <a:rPr lang="en-US" sz="1800" dirty="0" err="1"/>
              <a:t>escorregadios</a:t>
            </a:r>
            <a:r>
              <a:rPr lang="en-US" sz="1800" dirty="0"/>
              <a:t> e </a:t>
            </a:r>
            <a:r>
              <a:rPr lang="en-US" sz="1800" dirty="0" err="1"/>
              <a:t>falta</a:t>
            </a:r>
            <a:r>
              <a:rPr lang="en-US" sz="1800" dirty="0"/>
              <a:t> de </a:t>
            </a:r>
            <a:r>
              <a:rPr lang="en-US" sz="1800" dirty="0" err="1"/>
              <a:t>barras</a:t>
            </a:r>
            <a:r>
              <a:rPr lang="en-US" sz="1800" dirty="0"/>
              <a:t> de </a:t>
            </a:r>
            <a:r>
              <a:rPr lang="en-US" sz="1800" dirty="0" err="1"/>
              <a:t>apoio</a:t>
            </a:r>
            <a:r>
              <a:rPr lang="en-US" sz="1800" dirty="0"/>
              <a:t>, entre tantos </a:t>
            </a:r>
            <a:r>
              <a:rPr lang="en-US" sz="1800" dirty="0" err="1"/>
              <a:t>outras</a:t>
            </a:r>
            <a:r>
              <a:rPr lang="en-US" sz="1800" dirty="0"/>
              <a:t> </a:t>
            </a:r>
            <a:r>
              <a:rPr lang="en-US" sz="1800" dirty="0" err="1"/>
              <a:t>possibilidades</a:t>
            </a:r>
            <a:r>
              <a:rPr lang="en-US" sz="18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/>
              <a:t> A </a:t>
            </a:r>
            <a:r>
              <a:rPr lang="en-US" sz="1800" dirty="0" err="1"/>
              <a:t>avaliação</a:t>
            </a:r>
            <a:r>
              <a:rPr lang="en-US" sz="1800" dirty="0"/>
              <a:t> por </a:t>
            </a:r>
            <a:r>
              <a:rPr lang="en-US" sz="1800" dirty="0" err="1"/>
              <a:t>escalas</a:t>
            </a:r>
            <a:r>
              <a:rPr lang="en-US" sz="1800" dirty="0"/>
              <a:t> , </a:t>
            </a:r>
            <a:r>
              <a:rPr lang="en-US" sz="1800" dirty="0" err="1"/>
              <a:t>como</a:t>
            </a:r>
            <a:r>
              <a:rPr lang="en-US" sz="1800" dirty="0"/>
              <a:t> a </a:t>
            </a:r>
            <a:r>
              <a:rPr lang="en-US" sz="1800" b="1" dirty="0" err="1"/>
              <a:t>Escala</a:t>
            </a:r>
            <a:r>
              <a:rPr lang="en-US" sz="1800" b="1" dirty="0"/>
              <a:t> de Morse</a:t>
            </a:r>
            <a:r>
              <a:rPr lang="en-US" sz="1800" dirty="0"/>
              <a:t>, com o </a:t>
            </a:r>
            <a:r>
              <a:rPr lang="en-US" sz="1800" dirty="0" err="1"/>
              <a:t>gerenciamento</a:t>
            </a:r>
            <a:r>
              <a:rPr lang="en-US" sz="1800" dirty="0"/>
              <a:t> do </a:t>
            </a:r>
            <a:r>
              <a:rPr lang="en-US" sz="1800" dirty="0" err="1"/>
              <a:t>cuidado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, </a:t>
            </a:r>
            <a:r>
              <a:rPr lang="en-US" sz="1800" dirty="0" err="1"/>
              <a:t>favorece</a:t>
            </a:r>
            <a:r>
              <a:rPr lang="en-US" sz="1800" dirty="0"/>
              <a:t> o </a:t>
            </a:r>
            <a:r>
              <a:rPr lang="en-US" sz="1800" dirty="0" err="1"/>
              <a:t>monitoramento</a:t>
            </a:r>
            <a:r>
              <a:rPr lang="en-US" sz="1800" dirty="0"/>
              <a:t> do </a:t>
            </a:r>
            <a:r>
              <a:rPr lang="en-US" sz="1800" dirty="0" err="1"/>
              <a:t>paciente</a:t>
            </a:r>
            <a:r>
              <a:rPr lang="en-US" sz="1800" dirty="0"/>
              <a:t> </a:t>
            </a:r>
            <a:r>
              <a:rPr lang="en-US" sz="1800" dirty="0" err="1"/>
              <a:t>idoso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18" y="991842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6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reduzir</a:t>
            </a:r>
            <a:r>
              <a:rPr lang="en-US" sz="2800" dirty="0">
                <a:latin typeface="Bahnschrift SemiBold Condensed" panose="020B0502040204020203" pitchFamily="34" charset="0"/>
              </a:rPr>
              <a:t> o </a:t>
            </a:r>
            <a:r>
              <a:rPr lang="en-US" sz="2800" dirty="0" err="1">
                <a:latin typeface="Bahnschrift SemiBold Condensed" panose="020B0502040204020203" pitchFamily="34" charset="0"/>
              </a:rPr>
              <a:t>risco</a:t>
            </a:r>
            <a:r>
              <a:rPr lang="en-US" sz="2800" dirty="0">
                <a:latin typeface="Bahnschrift SemiBold Condensed" panose="020B0502040204020203" pitchFamily="34" charset="0"/>
              </a:rPr>
              <a:t> de </a:t>
            </a:r>
            <a:r>
              <a:rPr lang="en-US" sz="2800" dirty="0" err="1">
                <a:latin typeface="Bahnschrift SemiBold Condensed" panose="020B0502040204020203" pitchFamily="34" charset="0"/>
              </a:rPr>
              <a:t>úlcera</a:t>
            </a:r>
            <a:r>
              <a:rPr lang="en-US" sz="2800" dirty="0">
                <a:latin typeface="Bahnschrift SemiBold Condensed" panose="020B0502040204020203" pitchFamily="34" charset="0"/>
              </a:rPr>
              <a:t> por </a:t>
            </a:r>
            <a:r>
              <a:rPr lang="en-US" sz="2800" dirty="0" err="1">
                <a:latin typeface="Bahnschrift SemiBold Condensed" panose="020B0502040204020203" pitchFamily="34" charset="0"/>
              </a:rPr>
              <a:t>pressão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2132856"/>
            <a:ext cx="7188734" cy="472514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/>
              <a:t>Durante o </a:t>
            </a:r>
            <a:r>
              <a:rPr lang="en-US" sz="1800" b="1" dirty="0" err="1"/>
              <a:t>processo</a:t>
            </a:r>
            <a:r>
              <a:rPr lang="en-US" sz="1800" b="1" dirty="0"/>
              <a:t> de </a:t>
            </a:r>
            <a:r>
              <a:rPr lang="en-US" sz="1800" b="1" dirty="0" err="1"/>
              <a:t>envelhecimento</a:t>
            </a:r>
            <a:r>
              <a:rPr lang="en-US" sz="1800" dirty="0"/>
              <a:t>, as </a:t>
            </a:r>
            <a:r>
              <a:rPr lang="en-US" sz="1800" dirty="0" err="1"/>
              <a:t>alterações</a:t>
            </a:r>
            <a:r>
              <a:rPr lang="en-US" sz="1800" dirty="0"/>
              <a:t> da </a:t>
            </a:r>
            <a:r>
              <a:rPr lang="en-US" sz="1800" dirty="0" err="1"/>
              <a:t>pele</a:t>
            </a:r>
            <a:r>
              <a:rPr lang="en-US" sz="1800" dirty="0"/>
              <a:t> </a:t>
            </a:r>
            <a:r>
              <a:rPr lang="en-US" sz="1800" dirty="0" err="1"/>
              <a:t>são</a:t>
            </a:r>
            <a:r>
              <a:rPr lang="en-US" sz="1800" dirty="0"/>
              <a:t> </a:t>
            </a:r>
            <a:r>
              <a:rPr lang="en-US" sz="1800" dirty="0" err="1"/>
              <a:t>evidentes</a:t>
            </a:r>
            <a:r>
              <a:rPr lang="en-US" sz="1800" dirty="0"/>
              <a:t> e </a:t>
            </a:r>
            <a:r>
              <a:rPr lang="en-US" sz="1800" dirty="0" err="1"/>
              <a:t>determinantes</a:t>
            </a:r>
            <a:r>
              <a:rPr lang="en-US" sz="1800" dirty="0"/>
              <a:t>  para  o </a:t>
            </a:r>
            <a:r>
              <a:rPr lang="en-US" sz="1800" b="1" dirty="0" err="1"/>
              <a:t>risco</a:t>
            </a:r>
            <a:r>
              <a:rPr lang="en-US" sz="1800" b="1" dirty="0"/>
              <a:t> </a:t>
            </a:r>
            <a:r>
              <a:rPr lang="en-US" sz="1800" b="1" dirty="0" err="1"/>
              <a:t>aumentado</a:t>
            </a:r>
            <a:r>
              <a:rPr lang="en-US" sz="1800" b="1" dirty="0"/>
              <a:t> à </a:t>
            </a:r>
            <a:r>
              <a:rPr lang="en-US" sz="1800" b="1" dirty="0" err="1"/>
              <a:t>lesão</a:t>
            </a:r>
            <a:r>
              <a:rPr lang="en-US" sz="1800" b="1" dirty="0"/>
              <a:t> de </a:t>
            </a:r>
            <a:r>
              <a:rPr lang="en-US" sz="1800" b="1" dirty="0" err="1"/>
              <a:t>pele</a:t>
            </a:r>
            <a:r>
              <a:rPr lang="en-US" sz="1800" b="1" dirty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idosos</a:t>
            </a:r>
            <a:r>
              <a:rPr lang="en-US" sz="1800" dirty="0"/>
              <a:t> </a:t>
            </a:r>
            <a:r>
              <a:rPr lang="en-US" sz="1800" dirty="0" err="1"/>
              <a:t>acamados</a:t>
            </a:r>
            <a:r>
              <a:rPr lang="en-US" sz="1800" dirty="0"/>
              <a:t>, com </a:t>
            </a:r>
            <a:r>
              <a:rPr lang="en-US" sz="1800" dirty="0" err="1"/>
              <a:t>incontinências</a:t>
            </a:r>
            <a:r>
              <a:rPr lang="en-US" sz="1800" dirty="0"/>
              <a:t>, </a:t>
            </a:r>
            <a:r>
              <a:rPr lang="en-US" sz="1800" dirty="0" err="1"/>
              <a:t>perda</a:t>
            </a:r>
            <a:r>
              <a:rPr lang="en-US" sz="1800" dirty="0"/>
              <a:t> de </a:t>
            </a:r>
            <a:r>
              <a:rPr lang="en-US" sz="1800" dirty="0" err="1"/>
              <a:t>massa</a:t>
            </a:r>
            <a:r>
              <a:rPr lang="en-US" sz="1800" dirty="0"/>
              <a:t> muscular, </a:t>
            </a:r>
            <a:r>
              <a:rPr lang="en-US" sz="1800" dirty="0" err="1"/>
              <a:t>déficit</a:t>
            </a:r>
            <a:r>
              <a:rPr lang="en-US" sz="1800" dirty="0"/>
              <a:t> </a:t>
            </a:r>
            <a:r>
              <a:rPr lang="en-US" sz="1800" dirty="0" err="1"/>
              <a:t>nutricional</a:t>
            </a:r>
            <a:r>
              <a:rPr lang="en-US" sz="1800" dirty="0"/>
              <a:t> </a:t>
            </a:r>
            <a:r>
              <a:rPr lang="en-US" sz="1800" dirty="0" err="1"/>
              <a:t>protéico</a:t>
            </a:r>
            <a:r>
              <a:rPr lang="en-US" sz="1800" dirty="0"/>
              <a:t>, </a:t>
            </a:r>
            <a:r>
              <a:rPr lang="en-US" sz="1800" dirty="0" err="1"/>
              <a:t>representam</a:t>
            </a:r>
            <a:r>
              <a:rPr lang="en-US" sz="1800" dirty="0"/>
              <a:t> um </a:t>
            </a:r>
            <a:r>
              <a:rPr lang="en-US" sz="1800" b="1" dirty="0" err="1"/>
              <a:t>grupo</a:t>
            </a:r>
            <a:r>
              <a:rPr lang="en-US" sz="1800" b="1" dirty="0"/>
              <a:t> de alto </a:t>
            </a:r>
            <a:r>
              <a:rPr lang="en-US" sz="1800" b="1" dirty="0" err="1"/>
              <a:t>risco</a:t>
            </a:r>
            <a:r>
              <a:rPr lang="en-US" sz="1800" b="1" dirty="0"/>
              <a:t> para UPP</a:t>
            </a:r>
            <a:r>
              <a:rPr lang="en-US" sz="18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1" dirty="0"/>
              <a:t>A </a:t>
            </a:r>
            <a:r>
              <a:rPr lang="en-US" sz="1800" b="1" dirty="0" err="1"/>
              <a:t>avaliação</a:t>
            </a:r>
            <a:r>
              <a:rPr lang="en-US" sz="1800" b="1" dirty="0"/>
              <a:t> </a:t>
            </a:r>
            <a:r>
              <a:rPr lang="en-US" sz="1800" b="1" dirty="0" err="1"/>
              <a:t>clínica</a:t>
            </a:r>
            <a:r>
              <a:rPr lang="en-US" sz="1800" b="1" dirty="0"/>
              <a:t> </a:t>
            </a:r>
            <a:r>
              <a:rPr lang="en-US" sz="1800" dirty="0"/>
              <a:t>do </a:t>
            </a:r>
            <a:r>
              <a:rPr lang="en-US" sz="1800" b="1" dirty="0" err="1"/>
              <a:t>uso</a:t>
            </a:r>
            <a:r>
              <a:rPr lang="en-US" sz="1800" b="1" dirty="0"/>
              <a:t> de </a:t>
            </a:r>
            <a:r>
              <a:rPr lang="en-US" sz="1800" b="1" dirty="0" err="1"/>
              <a:t>medicamentos</a:t>
            </a:r>
            <a:r>
              <a:rPr lang="en-US" sz="1800" b="1" dirty="0"/>
              <a:t> </a:t>
            </a:r>
            <a:r>
              <a:rPr lang="en-US" sz="1800" dirty="0"/>
              <a:t>que </a:t>
            </a:r>
            <a:r>
              <a:rPr lang="en-US" sz="1800" dirty="0" err="1"/>
              <a:t>podem</a:t>
            </a:r>
            <a:r>
              <a:rPr lang="en-US" sz="1800" dirty="0"/>
              <a:t> </a:t>
            </a:r>
            <a:r>
              <a:rPr lang="en-US" sz="1800" dirty="0" err="1"/>
              <a:t>comprometer</a:t>
            </a:r>
            <a:r>
              <a:rPr lang="en-US" sz="1800" dirty="0"/>
              <a:t> a </a:t>
            </a:r>
            <a:r>
              <a:rPr lang="en-US" sz="1800" b="1" dirty="0" err="1"/>
              <a:t>vascularizção</a:t>
            </a:r>
            <a:r>
              <a:rPr lang="en-US" sz="1800" b="1" dirty="0"/>
              <a:t> </a:t>
            </a:r>
            <a:r>
              <a:rPr lang="en-US" sz="1800" b="1" dirty="0" err="1"/>
              <a:t>periférica</a:t>
            </a:r>
            <a:r>
              <a:rPr lang="en-US" sz="1800" b="1" dirty="0"/>
              <a:t> </a:t>
            </a:r>
            <a:r>
              <a:rPr lang="en-US" sz="1800" dirty="0"/>
              <a:t>e as </a:t>
            </a:r>
            <a:r>
              <a:rPr lang="en-US" sz="1800" dirty="0" err="1"/>
              <a:t>condições</a:t>
            </a:r>
            <a:r>
              <a:rPr lang="en-US" sz="1800" dirty="0"/>
              <a:t> </a:t>
            </a:r>
            <a:r>
              <a:rPr lang="en-US" sz="1800" dirty="0" err="1"/>
              <a:t>clínicas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edemas , </a:t>
            </a:r>
            <a:r>
              <a:rPr lang="en-US" sz="1800" dirty="0" err="1"/>
              <a:t>podem</a:t>
            </a:r>
            <a:r>
              <a:rPr lang="en-US" sz="1800" dirty="0"/>
              <a:t> </a:t>
            </a:r>
            <a:r>
              <a:rPr lang="en-US" sz="1800" dirty="0" err="1"/>
              <a:t>também</a:t>
            </a:r>
            <a:r>
              <a:rPr lang="en-US" sz="1800" dirty="0"/>
              <a:t> favorer </a:t>
            </a:r>
            <a:r>
              <a:rPr lang="en-US" sz="1800" dirty="0" err="1"/>
              <a:t>ao</a:t>
            </a:r>
            <a:r>
              <a:rPr lang="en-US" sz="1800" dirty="0"/>
              <a:t> </a:t>
            </a:r>
            <a:r>
              <a:rPr lang="en-US" sz="1800" dirty="0" err="1"/>
              <a:t>risco</a:t>
            </a:r>
            <a:r>
              <a:rPr lang="en-US" sz="1800" dirty="0"/>
              <a:t> para UPP.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F5A3B5-0B89-4165-BCDB-32BA05C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18" y="991842"/>
            <a:ext cx="6949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RISCOS no </a:t>
            </a:r>
            <a:r>
              <a:rPr lang="en-US" sz="2800" dirty="0" err="1">
                <a:latin typeface="Bahnschrift SemiBold Condensed" panose="020B0502040204020203" pitchFamily="34" charset="0"/>
              </a:rPr>
              <a:t>cuidado</a:t>
            </a:r>
            <a:r>
              <a:rPr lang="en-US" sz="2800" dirty="0">
                <a:latin typeface="Bahnschrift SemiBold Condensed" panose="020B0502040204020203" pitchFamily="34" charset="0"/>
              </a:rPr>
              <a:t> à </a:t>
            </a:r>
            <a:r>
              <a:rPr lang="en-US" sz="2800" dirty="0" err="1">
                <a:latin typeface="Bahnschrift SemiBold Condensed" panose="020B0502040204020203" pitchFamily="34" charset="0"/>
              </a:rPr>
              <a:t>pessoa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idosa</a:t>
            </a:r>
            <a:r>
              <a:rPr lang="en-US" sz="2800" dirty="0">
                <a:latin typeface="Bahnschrift SemiBold Condensed" panose="020B0502040204020203" pitchFamily="34" charset="0"/>
              </a:rPr>
              <a:t>  Meta 6  - </a:t>
            </a:r>
            <a:r>
              <a:rPr lang="en-US" sz="2800" dirty="0" err="1">
                <a:latin typeface="Bahnschrift SemiBold Condensed" panose="020B0502040204020203" pitchFamily="34" charset="0"/>
              </a:rPr>
              <a:t>reduzir</a:t>
            </a:r>
            <a:r>
              <a:rPr lang="en-US" sz="2800" dirty="0">
                <a:latin typeface="Bahnschrift SemiBold Condensed" panose="020B0502040204020203" pitchFamily="34" charset="0"/>
              </a:rPr>
              <a:t> o </a:t>
            </a:r>
            <a:r>
              <a:rPr lang="en-US" sz="2800" dirty="0" err="1">
                <a:latin typeface="Bahnschrift SemiBold Condensed" panose="020B0502040204020203" pitchFamily="34" charset="0"/>
              </a:rPr>
              <a:t>risco</a:t>
            </a:r>
            <a:r>
              <a:rPr lang="en-US" sz="2800" dirty="0">
                <a:latin typeface="Bahnschrift SemiBold Condensed" panose="020B0502040204020203" pitchFamily="34" charset="0"/>
              </a:rPr>
              <a:t> de </a:t>
            </a:r>
            <a:r>
              <a:rPr lang="en-US" sz="2800" dirty="0" err="1">
                <a:latin typeface="Bahnschrift SemiBold Condensed" panose="020B0502040204020203" pitchFamily="34" charset="0"/>
              </a:rPr>
              <a:t>úlcera</a:t>
            </a:r>
            <a:r>
              <a:rPr lang="en-US" sz="2800" dirty="0">
                <a:latin typeface="Bahnschrift SemiBold Condensed" panose="020B0502040204020203" pitchFamily="34" charset="0"/>
              </a:rPr>
              <a:t> por </a:t>
            </a:r>
            <a:r>
              <a:rPr lang="en-US" sz="2800" dirty="0" err="1">
                <a:latin typeface="Bahnschrift SemiBold Condensed" panose="020B0502040204020203" pitchFamily="34" charset="0"/>
              </a:rPr>
              <a:t>pressão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6D36880-8787-430F-8D2D-24587844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2132856"/>
            <a:ext cx="7188734" cy="472514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/>
              <a:t>A </a:t>
            </a:r>
            <a:r>
              <a:rPr lang="en-US" sz="1800" dirty="0" err="1"/>
              <a:t>equipe</a:t>
            </a:r>
            <a:r>
              <a:rPr lang="en-US" sz="1800" dirty="0"/>
              <a:t> de </a:t>
            </a:r>
            <a:r>
              <a:rPr lang="en-US" sz="1800" dirty="0" err="1"/>
              <a:t>saúde</a:t>
            </a:r>
            <a:r>
              <a:rPr lang="en-US" sz="1800" dirty="0"/>
              <a:t> </a:t>
            </a:r>
            <a:r>
              <a:rPr lang="en-US" sz="1800" dirty="0" err="1"/>
              <a:t>tem</a:t>
            </a:r>
            <a:r>
              <a:rPr lang="en-US" sz="1800" dirty="0"/>
              <a:t> que ser </a:t>
            </a:r>
            <a:r>
              <a:rPr lang="en-US" sz="1800" b="1" dirty="0" err="1"/>
              <a:t>interdisciplinar</a:t>
            </a:r>
            <a:r>
              <a:rPr lang="en-US" sz="1800" dirty="0"/>
              <a:t> , pois as </a:t>
            </a:r>
            <a:r>
              <a:rPr lang="en-US" sz="1800" dirty="0" err="1"/>
              <a:t>ações</a:t>
            </a:r>
            <a:r>
              <a:rPr lang="en-US" sz="1800" dirty="0"/>
              <a:t> para </a:t>
            </a:r>
            <a:r>
              <a:rPr lang="en-US" sz="1800" dirty="0" err="1"/>
              <a:t>prevenção</a:t>
            </a:r>
            <a:r>
              <a:rPr lang="en-US" sz="1800" dirty="0"/>
              <a:t> </a:t>
            </a:r>
            <a:r>
              <a:rPr lang="en-US" sz="1800" dirty="0" err="1"/>
              <a:t>envolve</a:t>
            </a:r>
            <a:r>
              <a:rPr lang="en-US" sz="1800" dirty="0"/>
              <a:t> </a:t>
            </a:r>
            <a:r>
              <a:rPr lang="en-US" sz="1800" dirty="0" err="1"/>
              <a:t>uma</a:t>
            </a:r>
            <a:r>
              <a:rPr lang="en-US" sz="1800" dirty="0"/>
              <a:t> </a:t>
            </a:r>
            <a:r>
              <a:rPr lang="en-US" sz="1800" b="1" dirty="0"/>
              <a:t>“ </a:t>
            </a:r>
            <a:r>
              <a:rPr lang="en-US" sz="1800" b="1" dirty="0" err="1"/>
              <a:t>visão</a:t>
            </a:r>
            <a:r>
              <a:rPr lang="en-US" sz="1800" b="1" dirty="0"/>
              <a:t> </a:t>
            </a:r>
            <a:r>
              <a:rPr lang="en-US" sz="1800" b="1" dirty="0" err="1"/>
              <a:t>ampla</a:t>
            </a:r>
            <a:r>
              <a:rPr lang="en-US" sz="1800" b="1" dirty="0"/>
              <a:t>’ da </a:t>
            </a:r>
            <a:r>
              <a:rPr lang="en-US" sz="1800" b="1" dirty="0" err="1"/>
              <a:t>multicausalidade</a:t>
            </a:r>
            <a:r>
              <a:rPr lang="en-US" sz="1800" b="1" dirty="0"/>
              <a:t> que </a:t>
            </a:r>
            <a:r>
              <a:rPr lang="en-US" sz="1800" b="1" dirty="0" err="1"/>
              <a:t>expõe</a:t>
            </a:r>
            <a:r>
              <a:rPr lang="en-US" sz="1800" b="1" dirty="0"/>
              <a:t> o </a:t>
            </a:r>
            <a:r>
              <a:rPr lang="en-US" sz="1800" b="1" dirty="0" err="1"/>
              <a:t>idoso</a:t>
            </a:r>
            <a:r>
              <a:rPr lang="en-US" sz="1800" b="1" dirty="0"/>
              <a:t> </a:t>
            </a:r>
            <a:r>
              <a:rPr lang="en-US" sz="1800" b="1" dirty="0" err="1"/>
              <a:t>ao</a:t>
            </a:r>
            <a:r>
              <a:rPr lang="en-US" sz="1800" b="1" dirty="0"/>
              <a:t> </a:t>
            </a:r>
            <a:r>
              <a:rPr lang="en-US" sz="1800" b="1" dirty="0" err="1"/>
              <a:t>risco</a:t>
            </a:r>
            <a:r>
              <a:rPr lang="en-US" sz="1800" b="1" dirty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/>
              <a:t>No </a:t>
            </a:r>
            <a:r>
              <a:rPr lang="en-US" sz="1800" dirty="0" err="1"/>
              <a:t>entanto</a:t>
            </a:r>
            <a:r>
              <a:rPr lang="en-US" sz="1800" dirty="0"/>
              <a:t> , </a:t>
            </a:r>
            <a:r>
              <a:rPr lang="en-US" sz="1800" b="1" dirty="0" err="1"/>
              <a:t>ações</a:t>
            </a:r>
            <a:r>
              <a:rPr lang="en-US" sz="1800" b="1" dirty="0"/>
              <a:t> </a:t>
            </a:r>
            <a:r>
              <a:rPr lang="en-US" sz="1800" b="1" dirty="0" err="1"/>
              <a:t>preventivas</a:t>
            </a:r>
            <a:r>
              <a:rPr lang="en-US" sz="1800" b="1" dirty="0"/>
              <a:t> </a:t>
            </a:r>
            <a:r>
              <a:rPr lang="en-US" sz="1800" dirty="0"/>
              <a:t>( </a:t>
            </a:r>
            <a:r>
              <a:rPr lang="en-US" sz="1800" dirty="0" err="1"/>
              <a:t>mobilidade</a:t>
            </a:r>
            <a:r>
              <a:rPr lang="en-US" sz="1800" dirty="0"/>
              <a:t>, </a:t>
            </a:r>
            <a:r>
              <a:rPr lang="en-US" sz="1800" dirty="0" err="1"/>
              <a:t>higiene</a:t>
            </a:r>
            <a:r>
              <a:rPr lang="en-US" sz="1800" dirty="0"/>
              <a:t>, </a:t>
            </a:r>
            <a:r>
              <a:rPr lang="en-US" sz="1800" dirty="0" err="1"/>
              <a:t>hifratação</a:t>
            </a:r>
            <a:r>
              <a:rPr lang="en-US" sz="1800" dirty="0"/>
              <a:t>, </a:t>
            </a:r>
            <a:r>
              <a:rPr lang="en-US" sz="1800" dirty="0" err="1"/>
              <a:t>evitar</a:t>
            </a:r>
            <a:r>
              <a:rPr lang="en-US" sz="1800" dirty="0"/>
              <a:t> a </a:t>
            </a:r>
            <a:r>
              <a:rPr lang="en-US" sz="1800" dirty="0" err="1"/>
              <a:t>umidade</a:t>
            </a:r>
            <a:r>
              <a:rPr lang="en-US" sz="1800" dirty="0"/>
              <a:t> e </a:t>
            </a:r>
            <a:r>
              <a:rPr lang="en-US" sz="1800" dirty="0" err="1"/>
              <a:t>exposição</a:t>
            </a:r>
            <a:r>
              <a:rPr lang="en-US" sz="1800" dirty="0"/>
              <a:t> de </a:t>
            </a:r>
            <a:r>
              <a:rPr lang="en-US" sz="1800" dirty="0" err="1"/>
              <a:t>secreções</a:t>
            </a:r>
            <a:r>
              <a:rPr lang="en-US" sz="1800" dirty="0"/>
              <a:t> </a:t>
            </a:r>
            <a:r>
              <a:rPr lang="en-US" sz="1800" dirty="0" err="1"/>
              <a:t>irritativas</a:t>
            </a:r>
            <a:r>
              <a:rPr lang="en-US" sz="1800" dirty="0"/>
              <a:t>, </a:t>
            </a:r>
            <a:r>
              <a:rPr lang="en-US" sz="1800" dirty="0" err="1"/>
              <a:t>nutrição</a:t>
            </a:r>
            <a:r>
              <a:rPr lang="en-US" sz="1800" dirty="0"/>
              <a:t> </a:t>
            </a:r>
            <a:r>
              <a:rPr lang="en-US" sz="1800" dirty="0" err="1"/>
              <a:t>equilibrada</a:t>
            </a:r>
            <a:r>
              <a:rPr lang="en-US" sz="1800" dirty="0"/>
              <a:t>, </a:t>
            </a:r>
            <a:r>
              <a:rPr lang="en-US" sz="1800" dirty="0" err="1"/>
              <a:t>etc</a:t>
            </a:r>
            <a:r>
              <a:rPr lang="en-US" sz="1800" dirty="0"/>
              <a:t>) e </a:t>
            </a:r>
            <a:r>
              <a:rPr lang="en-US" sz="1800" dirty="0" err="1"/>
              <a:t>ações</a:t>
            </a:r>
            <a:r>
              <a:rPr lang="en-US" sz="1800" dirty="0"/>
              <a:t> de </a:t>
            </a:r>
            <a:r>
              <a:rPr lang="en-US" sz="1800" dirty="0" err="1"/>
              <a:t>acompanhamento</a:t>
            </a:r>
            <a:r>
              <a:rPr lang="en-US" sz="1800" dirty="0"/>
              <a:t> da </a:t>
            </a:r>
            <a:r>
              <a:rPr lang="en-US" sz="1800" b="1" dirty="0" err="1"/>
              <a:t>recuperação</a:t>
            </a:r>
            <a:r>
              <a:rPr lang="en-US" sz="1800" b="1" dirty="0"/>
              <a:t> das </a:t>
            </a:r>
            <a:r>
              <a:rPr lang="en-US" sz="1800" b="1" dirty="0" err="1"/>
              <a:t>lesões</a:t>
            </a:r>
            <a:r>
              <a:rPr lang="en-US" sz="1800" b="1" dirty="0"/>
              <a:t> </a:t>
            </a:r>
            <a:r>
              <a:rPr lang="en-US" sz="1800" dirty="0" err="1"/>
              <a:t>já</a:t>
            </a:r>
            <a:r>
              <a:rPr lang="en-US" sz="1800" dirty="0"/>
              <a:t> </a:t>
            </a:r>
            <a:r>
              <a:rPr lang="en-US" sz="1800" dirty="0" err="1"/>
              <a:t>instaladas</a:t>
            </a:r>
            <a:r>
              <a:rPr lang="en-US" sz="1800" dirty="0"/>
              <a:t> , </a:t>
            </a:r>
            <a:r>
              <a:rPr lang="en-US" sz="1800" dirty="0" err="1"/>
              <a:t>além</a:t>
            </a:r>
            <a:r>
              <a:rPr lang="en-US" sz="1800" dirty="0"/>
              <a:t>  </a:t>
            </a:r>
            <a:r>
              <a:rPr lang="en-US" sz="1800" dirty="0" err="1"/>
              <a:t>prevenir</a:t>
            </a:r>
            <a:r>
              <a:rPr lang="en-US" sz="1800" dirty="0"/>
              <a:t> </a:t>
            </a:r>
            <a:r>
              <a:rPr lang="en-US" sz="1800" dirty="0" err="1"/>
              <a:t>outras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potencial</a:t>
            </a:r>
            <a:r>
              <a:rPr lang="en-US" sz="1800" dirty="0"/>
              <a:t> 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/>
              <a:t>A </a:t>
            </a:r>
            <a:r>
              <a:rPr lang="en-US" sz="1800" dirty="0" err="1"/>
              <a:t>avaliação</a:t>
            </a:r>
            <a:r>
              <a:rPr lang="en-US" sz="1800" dirty="0"/>
              <a:t> por </a:t>
            </a:r>
            <a:r>
              <a:rPr lang="en-US" sz="1800" dirty="0" err="1"/>
              <a:t>Escalas</a:t>
            </a:r>
            <a:r>
              <a:rPr lang="en-US" sz="1800" dirty="0"/>
              <a:t> ( </a:t>
            </a:r>
            <a:r>
              <a:rPr lang="en-US" sz="1800" b="1" dirty="0"/>
              <a:t>Ex. Braden</a:t>
            </a:r>
            <a:r>
              <a:rPr lang="en-US" sz="1800" dirty="0"/>
              <a:t>) e </a:t>
            </a:r>
            <a:r>
              <a:rPr lang="en-US" sz="1800" dirty="0" err="1"/>
              <a:t>ações</a:t>
            </a:r>
            <a:r>
              <a:rPr lang="en-US" sz="1800" dirty="0"/>
              <a:t> </a:t>
            </a:r>
            <a:r>
              <a:rPr lang="en-US" sz="1800" dirty="0" err="1"/>
              <a:t>preventivas</a:t>
            </a:r>
            <a:r>
              <a:rPr lang="en-US" sz="1800" dirty="0"/>
              <a:t> e de </a:t>
            </a:r>
            <a:r>
              <a:rPr lang="en-US" sz="1800" dirty="0" err="1"/>
              <a:t>intervenção</a:t>
            </a:r>
            <a:r>
              <a:rPr lang="en-US" sz="1800" dirty="0"/>
              <a:t> </a:t>
            </a:r>
            <a:r>
              <a:rPr lang="en-US" sz="1800" dirty="0" err="1"/>
              <a:t>devem</a:t>
            </a:r>
            <a:r>
              <a:rPr lang="en-US" sz="1800" dirty="0"/>
              <a:t> </a:t>
            </a:r>
            <a:r>
              <a:rPr lang="en-US" sz="1800" b="1" dirty="0"/>
              <a:t>ser </a:t>
            </a:r>
            <a:r>
              <a:rPr lang="en-US" sz="1800" b="1" dirty="0" err="1"/>
              <a:t>contínuas</a:t>
            </a:r>
            <a:r>
              <a:rPr lang="en-US" sz="1800" dirty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1" dirty="0"/>
              <a:t>A </a:t>
            </a:r>
            <a:r>
              <a:rPr lang="en-US" sz="1800" b="1" dirty="0" err="1"/>
              <a:t>família</a:t>
            </a:r>
            <a:r>
              <a:rPr lang="en-US" sz="1800" b="1" dirty="0"/>
              <a:t> e o </a:t>
            </a:r>
            <a:r>
              <a:rPr lang="en-US" sz="1800" b="1" dirty="0" err="1"/>
              <a:t>cuidador</a:t>
            </a:r>
            <a:r>
              <a:rPr lang="en-US" sz="1800" b="1" dirty="0"/>
              <a:t> </a:t>
            </a:r>
            <a:r>
              <a:rPr lang="en-US" sz="1800" b="1" dirty="0" err="1"/>
              <a:t>devem</a:t>
            </a:r>
            <a:r>
              <a:rPr lang="en-US" sz="1800" b="1" dirty="0"/>
              <a:t> </a:t>
            </a:r>
            <a:r>
              <a:rPr lang="en-US" sz="1800" b="1" dirty="0" err="1"/>
              <a:t>participar</a:t>
            </a:r>
            <a:r>
              <a:rPr lang="en-US" sz="1800" b="1" dirty="0"/>
              <a:t> </a:t>
            </a:r>
            <a:r>
              <a:rPr lang="en-US" sz="1800" dirty="0" err="1"/>
              <a:t>deste</a:t>
            </a:r>
            <a:r>
              <a:rPr lang="en-US" sz="1800" dirty="0"/>
              <a:t> </a:t>
            </a:r>
            <a:r>
              <a:rPr lang="en-US" sz="1800" dirty="0" err="1"/>
              <a:t>processo</a:t>
            </a:r>
            <a:r>
              <a:rPr lang="en-US" sz="1800" dirty="0"/>
              <a:t> para </a:t>
            </a:r>
            <a:r>
              <a:rPr lang="en-US" sz="1800" dirty="0" err="1"/>
              <a:t>compreenderem</a:t>
            </a:r>
            <a:r>
              <a:rPr lang="en-US" sz="1800" dirty="0"/>
              <a:t> de forma </a:t>
            </a:r>
            <a:r>
              <a:rPr lang="en-US" sz="1800" dirty="0" err="1"/>
              <a:t>efetiva</a:t>
            </a:r>
            <a:r>
              <a:rPr lang="en-US" sz="1800" dirty="0"/>
              <a:t> as </a:t>
            </a:r>
            <a:r>
              <a:rPr lang="en-US" sz="1800" dirty="0" err="1"/>
              <a:t>medidas</a:t>
            </a:r>
            <a:r>
              <a:rPr lang="en-US" sz="1800" dirty="0"/>
              <a:t> </a:t>
            </a:r>
            <a:r>
              <a:rPr lang="en-US" sz="1800" dirty="0" err="1"/>
              <a:t>preventivas</a:t>
            </a:r>
            <a:r>
              <a:rPr lang="en-US" sz="1800" dirty="0"/>
              <a:t> e </a:t>
            </a:r>
            <a:r>
              <a:rPr lang="en-US" sz="1800" dirty="0" err="1"/>
              <a:t>participarem</a:t>
            </a:r>
            <a:r>
              <a:rPr lang="en-US" sz="1800" dirty="0"/>
              <a:t> do </a:t>
            </a:r>
            <a:r>
              <a:rPr lang="en-US" sz="1800" dirty="0" err="1"/>
              <a:t>cuidado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BCFDC-AE9D-4324-8AFF-4EB6D87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5023"/>
          <a:stretch/>
        </p:blipFill>
        <p:spPr>
          <a:xfrm>
            <a:off x="7496809" y="0"/>
            <a:ext cx="4838427" cy="7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4B9375-E067-448F-B9AE-4686BA28A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40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5AC29B-66E4-4F21-B215-3D6277CDB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D00DEE-DC12-410F-ABE9-B47F06B94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272"/>
            <a:ext cx="12192000" cy="14414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491D4DA-6F4A-4070-8343-E1CE8630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78415"/>
            <a:ext cx="10820400" cy="1293028"/>
          </a:xfrm>
        </p:spPr>
        <p:txBody>
          <a:bodyPr>
            <a:normAutofit fontScale="90000"/>
          </a:bodyPr>
          <a:lstStyle/>
          <a:p>
            <a:r>
              <a:rPr lang="pt-BR" b="1">
                <a:solidFill>
                  <a:schemeClr val="bg1"/>
                </a:solidFill>
              </a:rPr>
              <a:t>Possibilidades para a segurança do paciente no cuidado seguro à pessoa idosa</a:t>
            </a:r>
            <a:endParaRPr lang="pt-BR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Espaço Reservado para Conteúdo 4">
            <a:extLst>
              <a:ext uri="{FF2B5EF4-FFF2-40B4-BE49-F238E27FC236}">
                <a16:creationId xmlns:a16="http://schemas.microsoft.com/office/drawing/2014/main" id="{9E319D20-247F-402E-BFAF-32370116CC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904974"/>
              </p:ext>
            </p:extLst>
          </p:nvPr>
        </p:nvGraphicFramePr>
        <p:xfrm>
          <a:off x="84944" y="0"/>
          <a:ext cx="12192000" cy="4998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59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3268" y="-171400"/>
            <a:ext cx="8610600" cy="1293028"/>
          </a:xfrm>
        </p:spPr>
        <p:txBody>
          <a:bodyPr rtlCol="0"/>
          <a:lstStyle/>
          <a:p>
            <a:pPr algn="just" rtl="0"/>
            <a:r>
              <a:rPr lang="pt-BR" dirty="0"/>
              <a:t>referências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5ED30BE-567B-4AC2-BE73-C8C6D9CFE678}"/>
              </a:ext>
            </a:extLst>
          </p:cNvPr>
          <p:cNvSpPr/>
          <p:nvPr/>
        </p:nvSpPr>
        <p:spPr>
          <a:xfrm>
            <a:off x="335360" y="2057401"/>
            <a:ext cx="10873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/>
          </a:p>
          <a:p>
            <a:pPr algn="just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7778189-15A6-49B0-BB6C-E8708702F4CE}"/>
              </a:ext>
            </a:extLst>
          </p:cNvPr>
          <p:cNvSpPr/>
          <p:nvPr/>
        </p:nvSpPr>
        <p:spPr>
          <a:xfrm>
            <a:off x="983432" y="1199614"/>
            <a:ext cx="107168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Ministério da Saúde (BR), Fundação Oswaldo Cruz, Agência Nacional de Vigilância Sanitária. Documento de referência para o Programa Nacional de Segurança do Paciente [Internet]. Brasília: Ministério da Saúde; 2014. 40 p. Disponível em: Disponível em: http://bvsms.saude.gov.br/bvs/publicacoes/documento_referencia_programa_nacional_seguranca.pdf </a:t>
            </a:r>
            <a:br>
              <a:rPr lang="pt-BR" sz="1400" dirty="0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pt-BR" sz="1400" dirty="0">
                <a:solidFill>
                  <a:srgbClr val="0000EE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2"/>
              </a:rPr>
              <a:t>» http://bvsms.saude.gov.br/bvs/publicacoes/documento_referencia_programa_nacional_seguranca.pdf</a:t>
            </a:r>
            <a:endParaRPr lang="pt-BR" sz="1400" dirty="0">
              <a:solidFill>
                <a:srgbClr val="0000EE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1400" dirty="0">
              <a:solidFill>
                <a:srgbClr val="403D39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Brasil. Ministério da Saúde. Portaria MS/GM nº 529, de 1 de abril de 2013. Institui o Programa Nacional de Segurança do Paciente (PNSP). Diário Oficial da República Federativa do Brasil, Brasília (DF), 2013 </a:t>
            </a:r>
            <a:r>
              <a:rPr lang="pt-BR" sz="1400" dirty="0" err="1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abr</a:t>
            </a:r>
            <a:r>
              <a:rPr lang="pt-BR" sz="1400" dirty="0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4;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400" dirty="0">
              <a:solidFill>
                <a:srgbClr val="403D39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Brasil. Agência Nacional de Vigilância Sanitária. Resolução RDC nº 36, de 25 de julho de 2013. Institui ações para a segurança do paciente em serviços de saúde e dá outras providências. Diário Oficial da República Federativa do Brasil, Brasília (DF), 2013 </a:t>
            </a:r>
            <a:r>
              <a:rPr lang="pt-BR" sz="1400" dirty="0" err="1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jul</a:t>
            </a:r>
            <a:r>
              <a:rPr lang="pt-BR" sz="1400" dirty="0">
                <a:solidFill>
                  <a:srgbClr val="403D3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26;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400" b="0" i="0" dirty="0">
              <a:solidFill>
                <a:srgbClr val="403D39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BRUM, Ana Karine Ramos; TOCANTINS, Florence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Romijn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; SILVA, Teresinha de Jesus do Espírito Santo da. O enfermeiro como instrumento de ação no cuidar do idoso.</a:t>
            </a:r>
            <a:r>
              <a:rPr lang="pt-BR" sz="1400" b="1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 Rev. Latino-Am. Enfermagem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,  Ribeirão Preto ,  v. 13, n. 6, p. 1019-1026,  dez.  2005 .   Disponível em &lt;http://www.scielo.br/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scielo.php?script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=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sci_arttext&amp;pid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=S0104-11692005000600015&amp;lng=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pt&amp;nrm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=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iso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&gt;. acessos em  17  dez.  2018.  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3"/>
              </a:rPr>
              <a:t>http://dx.doi.org/10.1590/S0104-11692005000600015</a:t>
            </a:r>
            <a:endParaRPr lang="pt-BR" sz="1400" dirty="0">
              <a:solidFill>
                <a:srgbClr val="0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1400" b="0" i="0" dirty="0">
              <a:solidFill>
                <a:srgbClr val="000000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LUIZ, </a:t>
            </a:r>
            <a:r>
              <a:rPr lang="en-US" sz="1400" dirty="0" err="1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Izabel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Cristina; BRUM, Ana </a:t>
            </a:r>
            <a:r>
              <a:rPr lang="en-US" sz="1400" dirty="0" err="1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Karine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Ramos. Intrinsic factors for the risk of fall of the elderly at home: a descriptive study. </a:t>
            </a:r>
            <a:r>
              <a:rPr lang="en-US" sz="1400" b="1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Online Brazilian Journal of Nursing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, [</a:t>
            </a:r>
            <a:r>
              <a:rPr lang="en-US" sz="1400" dirty="0" err="1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S.l.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], v. 16, n. 4, p. 480-5, </a:t>
            </a:r>
            <a:r>
              <a:rPr lang="en-US" sz="1400" dirty="0" err="1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aug.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2018. ISSN 1676-4285. Available at: &lt;</a:t>
            </a:r>
            <a:r>
              <a:rPr lang="en-US" sz="1400" u="sng" dirty="0">
                <a:solidFill>
                  <a:srgbClr val="337755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http://www.objnursing.uff.br/index.php/nursing/article/view/5354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&gt;. Date accessed: 17 </a:t>
            </a:r>
            <a:r>
              <a:rPr lang="en-US" sz="1400" dirty="0" err="1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dec.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2018.</a:t>
            </a:r>
          </a:p>
          <a:p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1400" dirty="0" err="1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doi:</a:t>
            </a:r>
            <a:r>
              <a:rPr lang="en-US" sz="1400" u="sng" dirty="0" err="1">
                <a:solidFill>
                  <a:srgbClr val="337755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1400" u="sng" dirty="0">
                <a:solidFill>
                  <a:srgbClr val="337755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://doi.org/10.17665/1676-4285.20175354</a:t>
            </a:r>
            <a:r>
              <a:rPr lang="en-US" sz="1400" dirty="0">
                <a:solidFill>
                  <a:srgbClr val="11111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.</a:t>
            </a:r>
          </a:p>
          <a:p>
            <a:endParaRPr lang="en-US" sz="1400" b="0" i="0" dirty="0">
              <a:solidFill>
                <a:srgbClr val="111111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MARQUES, Gabrielle Ferreira Melo et al .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Polypharmacy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and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potentially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inappropriate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medications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for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elder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people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in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gerontological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nursing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. Rev. Bras.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Enferm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.,  Brasília ,  v. 71, n. 5, p. 2440-2446, 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Oct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.  2018 .  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Available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from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&lt;http://www.scielo.br/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scielo.php?script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=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sci_arttext&amp;pid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=S0034-71672018000502440&amp;lng=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en&amp;nrm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=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iso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&gt;.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access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on</a:t>
            </a:r>
            <a:r>
              <a:rPr lang="pt-BR" sz="14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 17  Dec.  2018.  http://dx.doi.org/10.1590/0034-7167-2017-0211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pt-BR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1400" b="0" i="0" dirty="0">
              <a:solidFill>
                <a:srgbClr val="403D39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1400" b="0" i="0" dirty="0">
              <a:solidFill>
                <a:srgbClr val="403D3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A82B1A7-8AB4-4F96-AB1B-1E2E5AA1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60648"/>
            <a:ext cx="4557713" cy="6858000"/>
          </a:xfrm>
          <a:prstGeom prst="rect">
            <a:avLst/>
          </a:prstGeom>
          <a:effectLst>
            <a:softEdge rad="889000"/>
          </a:effec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C6CA87A-1CF9-4005-8BC0-900923F957DD}"/>
              </a:ext>
            </a:extLst>
          </p:cNvPr>
          <p:cNvSpPr/>
          <p:nvPr/>
        </p:nvSpPr>
        <p:spPr>
          <a:xfrm>
            <a:off x="4871864" y="1340768"/>
            <a:ext cx="7320136" cy="42934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exa Light" panose="02000000000000000000" pitchFamily="50" charset="0"/>
                <a:ea typeface="Adobe Fan Heiti Std B" panose="020B0700000000000000" pitchFamily="34" charset="-128"/>
              </a:rPr>
              <a:t>“O Cuidar da Pessoa Idosa é</a:t>
            </a:r>
          </a:p>
          <a:p>
            <a:pPr algn="ctr"/>
            <a:r>
              <a:rPr lang="pt-B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exa Light" panose="02000000000000000000" pitchFamily="50" charset="0"/>
                <a:ea typeface="Adobe Fan Heiti Std B" panose="020B0700000000000000" pitchFamily="34" charset="-128"/>
              </a:rPr>
              <a:t> uma questão de se colocar no lugar que tão logo estaremos,</a:t>
            </a:r>
          </a:p>
          <a:p>
            <a:pPr algn="ctr"/>
            <a:r>
              <a:rPr lang="pt-B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exa Light" panose="02000000000000000000" pitchFamily="50" charset="0"/>
                <a:ea typeface="Adobe Fan Heiti Std B" panose="020B0700000000000000" pitchFamily="34" charset="-128"/>
              </a:rPr>
              <a:t> ou já nos encontramos...</a:t>
            </a:r>
          </a:p>
          <a:p>
            <a:pPr algn="ctr"/>
            <a:r>
              <a:rPr lang="pt-B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exa Light" panose="02000000000000000000" pitchFamily="50" charset="0"/>
                <a:ea typeface="Adobe Fan Heiti Std B" panose="020B0700000000000000" pitchFamily="34" charset="-128"/>
              </a:rPr>
              <a:t>E que resulte no que desejamos pra nós!”</a:t>
            </a:r>
          </a:p>
          <a:p>
            <a:pPr algn="ctr"/>
            <a:endParaRPr lang="pt-BR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pt-B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ways  forever" pitchFamily="2" charset="0"/>
              </a:rPr>
              <a:t>Ana Karine Brum</a:t>
            </a:r>
          </a:p>
          <a:p>
            <a:pPr algn="ctr"/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Gratidão!</a:t>
            </a:r>
          </a:p>
          <a:p>
            <a:pPr algn="ctr"/>
            <a:endParaRPr lang="pt-BR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pt-BR" sz="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D0D2C9E-6D5E-436C-8B68-D9D3BFB2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090" y="92216"/>
            <a:ext cx="1225345" cy="11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CEFDE27-DE15-46E5-ADD7-F563EB7DF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2" t="26888" r="50000" b="33192"/>
          <a:stretch/>
        </p:blipFill>
        <p:spPr>
          <a:xfrm>
            <a:off x="1235460" y="311406"/>
            <a:ext cx="9721080" cy="6055755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DBAA4C8-8A6E-4D35-BC46-AAE6EDF694C2}"/>
              </a:ext>
            </a:extLst>
          </p:cNvPr>
          <p:cNvSpPr/>
          <p:nvPr/>
        </p:nvSpPr>
        <p:spPr>
          <a:xfrm>
            <a:off x="7902477" y="6367161"/>
            <a:ext cx="30243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Bahnschrift SemiBold Condensed" panose="020B0502040204020203" pitchFamily="34" charset="0"/>
              </a:rPr>
              <a:t>Fonte: https://www.ibge.gov.br/apps/populacao/projecao/</a:t>
            </a:r>
          </a:p>
        </p:txBody>
      </p:sp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AD1632-0D24-47D3-AEBF-E10E96FE1F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353350" y="42267"/>
            <a:ext cx="10287000" cy="6858000"/>
          </a:xfrm>
          <a:prstGeom prst="rect">
            <a:avLst/>
          </a:prstGeom>
          <a:effectLst>
            <a:softEdge rad="1219200"/>
          </a:effec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F2FEBC61-5675-4BFA-B834-4100BCD2C0CE}"/>
              </a:ext>
            </a:extLst>
          </p:cNvPr>
          <p:cNvSpPr/>
          <p:nvPr/>
        </p:nvSpPr>
        <p:spPr>
          <a:xfrm>
            <a:off x="1361289" y="5637380"/>
            <a:ext cx="9001000" cy="843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92BFF73-BF78-4C83-A43F-0E1FEF30F90F}"/>
              </a:ext>
            </a:extLst>
          </p:cNvPr>
          <p:cNvSpPr/>
          <p:nvPr/>
        </p:nvSpPr>
        <p:spPr>
          <a:xfrm>
            <a:off x="4571479" y="3133735"/>
            <a:ext cx="7620521" cy="11055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09AB152-96EB-4C72-BF7C-B10FCAF099F5}"/>
              </a:ext>
            </a:extLst>
          </p:cNvPr>
          <p:cNvSpPr/>
          <p:nvPr/>
        </p:nvSpPr>
        <p:spPr>
          <a:xfrm>
            <a:off x="5496850" y="4388768"/>
            <a:ext cx="6480720" cy="12079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9233155-EFB6-490C-B273-904D65C7F019}"/>
              </a:ext>
            </a:extLst>
          </p:cNvPr>
          <p:cNvSpPr/>
          <p:nvPr/>
        </p:nvSpPr>
        <p:spPr>
          <a:xfrm>
            <a:off x="356733" y="4339153"/>
            <a:ext cx="4044775" cy="8437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CFB12A2-6FDB-411E-9AE8-5ABE6B706816}"/>
              </a:ext>
            </a:extLst>
          </p:cNvPr>
          <p:cNvSpPr/>
          <p:nvPr/>
        </p:nvSpPr>
        <p:spPr>
          <a:xfrm>
            <a:off x="283930" y="2627511"/>
            <a:ext cx="4044775" cy="8437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6593CEF-1F62-4123-9254-9CA1082076DB}"/>
              </a:ext>
            </a:extLst>
          </p:cNvPr>
          <p:cNvSpPr/>
          <p:nvPr/>
        </p:nvSpPr>
        <p:spPr>
          <a:xfrm>
            <a:off x="6720986" y="1490983"/>
            <a:ext cx="5256584" cy="12017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4BBB2EE-C4B2-4827-A9D5-44EE6A598AF7}"/>
              </a:ext>
            </a:extLst>
          </p:cNvPr>
          <p:cNvSpPr/>
          <p:nvPr/>
        </p:nvSpPr>
        <p:spPr>
          <a:xfrm>
            <a:off x="1136364" y="1517651"/>
            <a:ext cx="4044775" cy="8437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899172F-16C0-4C2B-9094-70C359F74A85}"/>
              </a:ext>
            </a:extLst>
          </p:cNvPr>
          <p:cNvSpPr/>
          <p:nvPr/>
        </p:nvSpPr>
        <p:spPr>
          <a:xfrm>
            <a:off x="4061007" y="203929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err="1">
                <a:solidFill>
                  <a:prstClr val="black"/>
                </a:solidFill>
                <a:ea typeface="+mj-ea"/>
                <a:cs typeface="+mj-cs"/>
              </a:rPr>
              <a:t>Os</a:t>
            </a:r>
            <a:r>
              <a:rPr lang="en-US" sz="36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600" b="1" cap="all" dirty="0" err="1">
                <a:solidFill>
                  <a:prstClr val="black"/>
                </a:solidFill>
                <a:ea typeface="+mj-ea"/>
                <a:cs typeface="+mj-cs"/>
              </a:rPr>
              <a:t>idosos</a:t>
            </a:r>
            <a:endParaRPr lang="en-US" sz="3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en-US" sz="36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600" b="1" cap="all" dirty="0" err="1">
                <a:solidFill>
                  <a:prstClr val="black"/>
                </a:solidFill>
                <a:ea typeface="+mj-ea"/>
                <a:cs typeface="+mj-cs"/>
              </a:rPr>
              <a:t>na</a:t>
            </a:r>
            <a:r>
              <a:rPr lang="en-US" sz="36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600" b="1" cap="all" dirty="0" err="1">
                <a:solidFill>
                  <a:prstClr val="black"/>
                </a:solidFill>
                <a:ea typeface="+mj-ea"/>
                <a:cs typeface="+mj-cs"/>
              </a:rPr>
              <a:t>sociedade</a:t>
            </a:r>
            <a:r>
              <a:rPr lang="en-US" sz="36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600" b="1" cap="all" dirty="0" err="1">
                <a:solidFill>
                  <a:prstClr val="black"/>
                </a:solidFill>
                <a:ea typeface="+mj-ea"/>
                <a:cs typeface="+mj-cs"/>
              </a:rPr>
              <a:t>atual</a:t>
            </a:r>
            <a:r>
              <a:rPr lang="en-US" sz="3600" b="1" cap="all" dirty="0">
                <a:solidFill>
                  <a:prstClr val="black"/>
                </a:solidFill>
                <a:ea typeface="+mj-ea"/>
                <a:cs typeface="+mj-cs"/>
              </a:rPr>
              <a:t>  </a:t>
            </a:r>
            <a:endParaRPr lang="pt-BR" sz="16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86B8DB2-EDA4-4655-BCBC-0C29A0F02EDE}"/>
              </a:ext>
            </a:extLst>
          </p:cNvPr>
          <p:cNvSpPr/>
          <p:nvPr/>
        </p:nvSpPr>
        <p:spPr>
          <a:xfrm>
            <a:off x="616446" y="2662410"/>
            <a:ext cx="3180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Quem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são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8A23706-14A2-4FE7-BB26-DE6B6C7994D0}"/>
              </a:ext>
            </a:extLst>
          </p:cNvPr>
          <p:cNvSpPr/>
          <p:nvPr/>
        </p:nvSpPr>
        <p:spPr>
          <a:xfrm>
            <a:off x="1353609" y="1581994"/>
            <a:ext cx="3610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Onde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estão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7FE7BBC-BDFA-42F0-BDE6-73BE7B919A39}"/>
              </a:ext>
            </a:extLst>
          </p:cNvPr>
          <p:cNvSpPr/>
          <p:nvPr/>
        </p:nvSpPr>
        <p:spPr>
          <a:xfrm>
            <a:off x="4963893" y="3332558"/>
            <a:ext cx="7757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Qual a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sua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rede de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apoio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FB4796A-55A2-4864-8052-F5F0FAE7E27D}"/>
              </a:ext>
            </a:extLst>
          </p:cNvPr>
          <p:cNvSpPr/>
          <p:nvPr/>
        </p:nvSpPr>
        <p:spPr>
          <a:xfrm>
            <a:off x="6983110" y="1726792"/>
            <a:ext cx="4905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Possuem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família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D4435D3-372D-4DE0-936C-EC0ED471A236}"/>
              </a:ext>
            </a:extLst>
          </p:cNvPr>
          <p:cNvSpPr/>
          <p:nvPr/>
        </p:nvSpPr>
        <p:spPr>
          <a:xfrm>
            <a:off x="500413" y="4388768"/>
            <a:ext cx="3828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O que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fazem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832E8C6-0F65-4BCC-BCB1-5C24F7733AA9}"/>
              </a:ext>
            </a:extLst>
          </p:cNvPr>
          <p:cNvSpPr/>
          <p:nvPr/>
        </p:nvSpPr>
        <p:spPr>
          <a:xfrm>
            <a:off x="5812799" y="4659131"/>
            <a:ext cx="6053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Suas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especificidades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70343D-D35E-4002-B258-CAA3FF9C70EB}"/>
              </a:ext>
            </a:extLst>
          </p:cNvPr>
          <p:cNvSpPr/>
          <p:nvPr/>
        </p:nvSpPr>
        <p:spPr>
          <a:xfrm>
            <a:off x="2051226" y="5746255"/>
            <a:ext cx="8037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Quais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os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riscos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 e </a:t>
            </a:r>
            <a:r>
              <a:rPr lang="en-US" sz="4000" b="1" cap="all" dirty="0" err="1">
                <a:solidFill>
                  <a:prstClr val="black"/>
                </a:solidFill>
                <a:ea typeface="+mj-ea"/>
                <a:cs typeface="+mj-cs"/>
              </a:rPr>
              <a:t>cuidados</a:t>
            </a:r>
            <a:r>
              <a:rPr lang="en-US" sz="4000" b="1" cap="all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F6E0740-1E64-448D-BC4E-E1C16FFBCDB1}"/>
              </a:ext>
            </a:extLst>
          </p:cNvPr>
          <p:cNvSpPr/>
          <p:nvPr/>
        </p:nvSpPr>
        <p:spPr>
          <a:xfrm>
            <a:off x="4061007" y="6473834"/>
            <a:ext cx="4018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ebas Neue" panose="020B0606020202050201" pitchFamily="34" charset="0"/>
              </a:rPr>
              <a:t>Segurança do paciente no cuidado da pessoa idosa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93B46B-4136-461A-B31C-EFCA6A2FB383}"/>
              </a:ext>
            </a:extLst>
          </p:cNvPr>
          <p:cNvSpPr/>
          <p:nvPr/>
        </p:nvSpPr>
        <p:spPr>
          <a:xfrm>
            <a:off x="8616280" y="6421020"/>
            <a:ext cx="7661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Bahnschrift SemiBold Condensed" panose="020B0502040204020203" pitchFamily="34" charset="0"/>
              </a:rPr>
              <a:t>https://pixabay.com/pt/adulto-idade-blur-escuro-rosto-1869556</a:t>
            </a:r>
            <a:r>
              <a:rPr lang="pt-B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32DB646-560F-4D9A-8E8C-97C9A11C8C0C}"/>
              </a:ext>
            </a:extLst>
          </p:cNvPr>
          <p:cNvSpPr/>
          <p:nvPr/>
        </p:nvSpPr>
        <p:spPr>
          <a:xfrm>
            <a:off x="2356638" y="1412777"/>
            <a:ext cx="7483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200" dirty="0">
                <a:solidFill>
                  <a:srgbClr val="1A2A39"/>
                </a:solidFill>
                <a:highlight>
                  <a:srgbClr val="FFFF00"/>
                </a:highlight>
                <a:latin typeface="Bebas Neue" panose="020B0606020202050201" pitchFamily="34" charset="0"/>
              </a:rPr>
              <a:t>Estudo aponta que 75% dos idosos usam apenas o SUS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36085D1-3A32-4E8D-891F-5F1466AEDB8C}"/>
              </a:ext>
            </a:extLst>
          </p:cNvPr>
          <p:cNvSpPr/>
          <p:nvPr/>
        </p:nvSpPr>
        <p:spPr>
          <a:xfrm>
            <a:off x="4583832" y="356206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open_sansregular"/>
              </a:rPr>
              <a:t>O Estudo Longitudinal da Saúde dos Idosos Brasileiros (ELSI-Brasil)</a:t>
            </a:r>
            <a:endParaRPr lang="pt-BR" sz="24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14720E3-94C8-495A-A0AD-E211B516EFDF}"/>
              </a:ext>
            </a:extLst>
          </p:cNvPr>
          <p:cNvSpPr/>
          <p:nvPr/>
        </p:nvSpPr>
        <p:spPr>
          <a:xfrm>
            <a:off x="263352" y="2049163"/>
            <a:ext cx="113772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O </a:t>
            </a:r>
            <a:r>
              <a:rPr lang="pt-BR" sz="2000" b="1" dirty="0" err="1"/>
              <a:t>Elsi</a:t>
            </a:r>
            <a:r>
              <a:rPr lang="pt-BR" sz="2000" b="1" dirty="0"/>
              <a:t>- Brasil </a:t>
            </a:r>
            <a:r>
              <a:rPr lang="pt-BR" sz="2000" dirty="0"/>
              <a:t>apontou que </a:t>
            </a:r>
            <a:r>
              <a:rPr lang="pt-BR" sz="2000" b="1" dirty="0"/>
              <a:t>75,3%</a:t>
            </a:r>
            <a:r>
              <a:rPr lang="pt-BR" sz="2000" dirty="0"/>
              <a:t> dos idosos brasileiros </a:t>
            </a:r>
            <a:r>
              <a:rPr lang="pt-BR" sz="2000" b="1" dirty="0"/>
              <a:t>dependem exclusivamente dos serviços prestados no Sistema Único de Saúde</a:t>
            </a:r>
            <a:r>
              <a:rPr lang="pt-BR" sz="2000" dirty="0"/>
              <a:t>, sendo que </a:t>
            </a:r>
            <a:r>
              <a:rPr lang="pt-BR" sz="2000" b="1" dirty="0"/>
              <a:t>83,1%</a:t>
            </a:r>
            <a:r>
              <a:rPr lang="pt-BR" sz="2000" dirty="0"/>
              <a:t> realizaram pelo menos uma consulta médica nos últimos 12 meses.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 Nesse período, foi identificado ainda </a:t>
            </a:r>
            <a:r>
              <a:rPr lang="pt-BR" sz="2000" b="1" dirty="0"/>
              <a:t>10,2% dos idosos foram hospitalizados uma ou mais vezes.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 Quase </a:t>
            </a:r>
            <a:r>
              <a:rPr lang="pt-BR" sz="2000" b="1" dirty="0"/>
              <a:t>40% dos idosos possuem uma doença crônica </a:t>
            </a:r>
            <a:r>
              <a:rPr lang="pt-BR" sz="2000" dirty="0"/>
              <a:t>e </a:t>
            </a:r>
            <a:r>
              <a:rPr lang="pt-BR" sz="2000" b="1" dirty="0"/>
              <a:t>29,8% possuem duas ou mais como diabetes, hipertensão ou artrite. 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Ou seja, ao todo, cerca de </a:t>
            </a:r>
            <a:r>
              <a:rPr lang="pt-BR" sz="2000" b="1" dirty="0"/>
              <a:t>70% dos idosos possuem alguma doença crônica.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O estudo apontou também </a:t>
            </a:r>
            <a:r>
              <a:rPr lang="pt-BR" sz="2000" b="1" dirty="0"/>
              <a:t>que 85% da população com 50 anos ou mais vivem em área urbanas. </a:t>
            </a:r>
            <a:r>
              <a:rPr lang="pt-BR" sz="2000" dirty="0"/>
              <a:t>E entre os relatos sobre os hábitos de comportamento, </a:t>
            </a:r>
            <a:r>
              <a:rPr lang="pt-BR" sz="2000" b="1" dirty="0"/>
              <a:t>43% dos idosos acompanhados pelo estudo disseram ter medo de cair na rua</a:t>
            </a:r>
            <a:r>
              <a:rPr lang="pt-BR" sz="2000" dirty="0"/>
              <a:t>.</a:t>
            </a:r>
            <a:r>
              <a:rPr lang="pt-BR" sz="2000" dirty="0">
                <a:solidFill>
                  <a:srgbClr val="000000"/>
                </a:solidFill>
                <a:latin typeface="open_sansregular"/>
              </a:rPr>
              <a:t> 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3B81FED-4A0C-4150-92E3-B8A8EAF4ED88}"/>
              </a:ext>
            </a:extLst>
          </p:cNvPr>
          <p:cNvSpPr/>
          <p:nvPr/>
        </p:nvSpPr>
        <p:spPr>
          <a:xfrm>
            <a:off x="4727848" y="1070210"/>
            <a:ext cx="651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Coord. </a:t>
            </a:r>
            <a:r>
              <a:rPr lang="pt-BR" dirty="0" err="1">
                <a:solidFill>
                  <a:srgbClr val="0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ProfªMaria</a:t>
            </a:r>
            <a:r>
              <a:rPr lang="pt-BR" dirty="0">
                <a:solidFill>
                  <a:srgbClr val="0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Fernanda Lima-Costa da Fundação Oswaldo Cruz (Fiocruz) de Minas Gerais</a:t>
            </a: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FE78A34-51EB-4A05-852E-489C3E97997F}"/>
              </a:ext>
            </a:extLst>
          </p:cNvPr>
          <p:cNvSpPr/>
          <p:nvPr/>
        </p:nvSpPr>
        <p:spPr>
          <a:xfrm>
            <a:off x="5672728" y="6319563"/>
            <a:ext cx="6519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Bahnschrift SemiBold Condensed" panose="020B0502040204020203" pitchFamily="34" charset="0"/>
              </a:rPr>
              <a:t>Fonte: http://portalms.saude.gov.br/noticias/agencia-saude/44451-estudo-aponta-que-75-dos-idosos-usam-apenas-o-sus</a:t>
            </a:r>
          </a:p>
        </p:txBody>
      </p:sp>
    </p:spTree>
    <p:extLst>
      <p:ext uri="{BB962C8B-B14F-4D97-AF65-F5344CB8AC3E}">
        <p14:creationId xmlns:p14="http://schemas.microsoft.com/office/powerpoint/2010/main" val="42181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14720E3-94C8-495A-A0AD-E211B516EFDF}"/>
              </a:ext>
            </a:extLst>
          </p:cNvPr>
          <p:cNvSpPr/>
          <p:nvPr/>
        </p:nvSpPr>
        <p:spPr>
          <a:xfrm>
            <a:off x="329140" y="548580"/>
            <a:ext cx="1153372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u="sng" dirty="0">
                <a:solidFill>
                  <a:srgbClr val="000000"/>
                </a:solidFill>
                <a:highlight>
                  <a:srgbClr val="FFFF00"/>
                </a:highlight>
                <a:latin typeface="open_sansregular"/>
              </a:rPr>
              <a:t>SAÚDE DO IDOSO: </a:t>
            </a:r>
          </a:p>
          <a:p>
            <a:pPr algn="just"/>
            <a:endParaRPr lang="pt-BR" sz="2400" b="1" u="sng" dirty="0">
              <a:solidFill>
                <a:srgbClr val="000000"/>
              </a:solidFill>
              <a:latin typeface="open_sans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open_sansregular"/>
              </a:rPr>
              <a:t> </a:t>
            </a:r>
            <a:r>
              <a:rPr lang="pt-BR" sz="2400" dirty="0"/>
              <a:t>Atualmente, os idosos representam </a:t>
            </a:r>
            <a:r>
              <a:rPr lang="pt-BR" sz="2400" b="1" dirty="0"/>
              <a:t>14,3% dos brasileiros</a:t>
            </a:r>
            <a:r>
              <a:rPr lang="pt-BR" sz="2400" dirty="0"/>
              <a:t>, ou seja, </a:t>
            </a:r>
            <a:r>
              <a:rPr lang="pt-BR" sz="2400" b="1" dirty="0"/>
              <a:t>29,3 milhões de pessoas</a:t>
            </a:r>
            <a:r>
              <a:rPr lang="pt-BR" sz="2400" dirty="0"/>
              <a:t>. E, em 2030, o número de idosos deve superar o de crianças e adolescentes de zero a quatorze anos.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 O envelhecimento da população </a:t>
            </a:r>
            <a:r>
              <a:rPr lang="pt-BR" sz="2400" b="1" dirty="0"/>
              <a:t>tem impactos importantes na saúde</a:t>
            </a:r>
            <a:r>
              <a:rPr lang="pt-BR" sz="2400" dirty="0"/>
              <a:t>, apontando para a importância de organização da rede de atenção à saúde para a </a:t>
            </a:r>
            <a:r>
              <a:rPr lang="pt-BR" sz="2400" b="1" dirty="0"/>
              <a:t>oferta de cuidados longitudinais.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As doenças crônicas não transmissíveis atualmente afetam boa parte da população idosa. De acordo com pesquisas anteriores promovidas pelo Ministério da Saúde,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/>
              <a:t>25,1% dos idosos tem diabetes,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/>
              <a:t>18,7% são obesos,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/>
              <a:t>57,1% tem hipertensão 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/>
              <a:t>66,8% tem excesso de peso</a:t>
            </a:r>
            <a:r>
              <a:rPr lang="pt-BR" sz="2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 Também são responsáveis por mais de </a:t>
            </a:r>
            <a:r>
              <a:rPr lang="pt-BR" sz="2400" b="1" dirty="0"/>
              <a:t>70% das mortes do país.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u="sng" dirty="0">
              <a:solidFill>
                <a:srgbClr val="000000"/>
              </a:solidFill>
              <a:latin typeface="open_sansregular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389C46-FACE-4F4B-BD4D-AF6BC2284E28}"/>
              </a:ext>
            </a:extLst>
          </p:cNvPr>
          <p:cNvSpPr/>
          <p:nvPr/>
        </p:nvSpPr>
        <p:spPr>
          <a:xfrm>
            <a:off x="5619359" y="6453336"/>
            <a:ext cx="6519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Bahnschrift SemiBold Condensed" panose="020B0502040204020203" pitchFamily="34" charset="0"/>
              </a:rPr>
              <a:t>Fonte: http://portalms.saude.gov.br/noticias/agencia-saude/44451-estudo-aponta-que-75-dos-idosos-usam-apenas-o-sus</a:t>
            </a:r>
          </a:p>
        </p:txBody>
      </p:sp>
    </p:spTree>
    <p:extLst>
      <p:ext uri="{BB962C8B-B14F-4D97-AF65-F5344CB8AC3E}">
        <p14:creationId xmlns:p14="http://schemas.microsoft.com/office/powerpoint/2010/main" val="13693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FB948D0-DFED-42AF-8691-22DAA19C2A46}"/>
              </a:ext>
            </a:extLst>
          </p:cNvPr>
          <p:cNvSpPr txBox="1"/>
          <p:nvPr/>
        </p:nvSpPr>
        <p:spPr>
          <a:xfrm>
            <a:off x="335360" y="1484784"/>
            <a:ext cx="11521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u="sng" dirty="0">
                <a:highlight>
                  <a:srgbClr val="FFFF00"/>
                </a:highlight>
              </a:rPr>
              <a:t>LINHA DE CUIDADO DO IDOSO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0000"/>
              </a:solidFill>
              <a:latin typeface="open_sans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O </a:t>
            </a:r>
            <a:r>
              <a:rPr lang="pt-BR" sz="2400" b="1" dirty="0"/>
              <a:t>Ministério da Saúde lança pela primeira vez documento para orientar a implementação de linha de cuidado integral às pessoas idosas no SUS. </a:t>
            </a:r>
            <a:r>
              <a:rPr lang="pt-BR" sz="2400" dirty="0"/>
              <a:t>O documento colocado em consulta pública em 2017 e finalizado em 2018 contribui para a garantia do bem-estar desta população.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 </a:t>
            </a:r>
            <a:r>
              <a:rPr lang="pt-BR" sz="2400" b="1" i="1" dirty="0"/>
              <a:t>O objetivo é que o profissional de saúde </a:t>
            </a:r>
            <a:r>
              <a:rPr lang="pt-BR" sz="2400" b="1" i="1" u="sng" dirty="0"/>
              <a:t>deixe de olhar somente para o cuidado da doença e invista na necessidade dos idosos, a partir do diagnóstico de vulnerabilidades sociais</a:t>
            </a:r>
            <a:r>
              <a:rPr lang="pt-BR" sz="2400" b="1" i="1" dirty="0"/>
              <a:t>, nível de independência e autonomia e estilo de vida, considerando alimentação, prática de exercícios e </a:t>
            </a:r>
            <a:r>
              <a:rPr lang="pt-BR" sz="2400" b="1" i="1" u="sng" dirty="0"/>
              <a:t>prevenção de quedas</a:t>
            </a:r>
            <a:r>
              <a:rPr lang="pt-BR" sz="2400" b="1" i="1" dirty="0"/>
              <a:t>, hábitos de saúde e histórico clínico.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1387E0D-1976-4CAC-9A21-C2E0F48C2C4D}"/>
              </a:ext>
            </a:extLst>
          </p:cNvPr>
          <p:cNvSpPr/>
          <p:nvPr/>
        </p:nvSpPr>
        <p:spPr>
          <a:xfrm>
            <a:off x="5672728" y="6319563"/>
            <a:ext cx="6519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Bahnschrift SemiBold Condensed" panose="020B0502040204020203" pitchFamily="34" charset="0"/>
              </a:rPr>
              <a:t>Fonte: http://portalms.saude.gov.br/noticias/agencia-saude/44451-estudo-aponta-que-75-dos-idosos-usam-apenas-o-sus</a:t>
            </a:r>
          </a:p>
        </p:txBody>
      </p:sp>
    </p:spTree>
    <p:extLst>
      <p:ext uri="{BB962C8B-B14F-4D97-AF65-F5344CB8AC3E}">
        <p14:creationId xmlns:p14="http://schemas.microsoft.com/office/powerpoint/2010/main" val="17357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2BEB57-FED2-4865-AAB2-ABF718E9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620688"/>
            <a:ext cx="7813675" cy="586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9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E2A0089-AE86-4A7D-BA7E-4A7A45396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8434">
            <a:off x="676823" y="359830"/>
            <a:ext cx="4682106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D3E565F-F898-4AB0-A1A2-8C7CD39D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744">
            <a:off x="3330454" y="1363034"/>
            <a:ext cx="4455085" cy="671430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8F08254-BD4C-4A77-9B89-390DA3A45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34" t="17266" r="11922" b="14425"/>
          <a:stretch/>
        </p:blipFill>
        <p:spPr>
          <a:xfrm rot="20780836">
            <a:off x="7884223" y="379690"/>
            <a:ext cx="4331778" cy="275567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AC5A03A-E351-42B0-B3BA-9B8AABFDD5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45" t="31637" r="38615" b="24241"/>
          <a:stretch/>
        </p:blipFill>
        <p:spPr>
          <a:xfrm rot="519738">
            <a:off x="7931065" y="4100103"/>
            <a:ext cx="4163811" cy="215901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E14E5A-A41B-44F6-A7BF-BAFF1AEC5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46094">
            <a:off x="522233" y="3469086"/>
            <a:ext cx="5240786" cy="626469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6E46B3D-E02E-4578-BC9C-96192DD3B1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52649">
            <a:off x="3778844" y="4551159"/>
            <a:ext cx="405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o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schemas.microsoft.com/office/2006/documentManagement/types"/>
    <ds:schemaRef ds:uri="http://purl.org/dc/terms/"/>
    <ds:schemaRef ds:uri="4873beb7-5857-4685-be1f-d57550cc96cc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2553</Words>
  <Application>Microsoft Office PowerPoint</Application>
  <PresentationFormat>Widescreen</PresentationFormat>
  <Paragraphs>174</Paragraphs>
  <Slides>26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7" baseType="lpstr">
      <vt:lpstr>Adobe Devanagari</vt:lpstr>
      <vt:lpstr>always  forever</vt:lpstr>
      <vt:lpstr>Arabic Typesetting</vt:lpstr>
      <vt:lpstr>Arial</vt:lpstr>
      <vt:lpstr>Bahnschrift SemiBold Condensed</vt:lpstr>
      <vt:lpstr>Bebas Neue</vt:lpstr>
      <vt:lpstr>Century Gothic</vt:lpstr>
      <vt:lpstr>Corbel</vt:lpstr>
      <vt:lpstr>Nexa Light</vt:lpstr>
      <vt:lpstr>open_sansregular</vt:lpstr>
      <vt:lpstr>Trilha de Vapor</vt:lpstr>
      <vt:lpstr>Segurança do paciente no cuidado da pessoa idosa</vt:lpstr>
      <vt:lpstr>A PESSOA IDOSA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Segurança do paciente no cuidado da pessoa idosa</vt:lpstr>
      <vt:lpstr>DESAFIOS</vt:lpstr>
      <vt:lpstr>DESAFIOS</vt:lpstr>
      <vt:lpstr>DESAFIOS</vt:lpstr>
      <vt:lpstr>RISCOS no cuidado à pessoa idosa  Meta 1  - identificar corretamente o paciente</vt:lpstr>
      <vt:lpstr>RISCOS no cuidado à pessoa idosa  Meta 2  - melhorar a comunicação entre profissionais de saúde</vt:lpstr>
      <vt:lpstr>RISCOS no cuidado à pessoa idosa  Meta 3  - melhorar a segurança na prescrição, no uso e na administração de medicamentos</vt:lpstr>
      <vt:lpstr>RISCOS no cuidado à pessoa idosa  Meta 4  - assegurar cirurgia em local de intervenção, procedimento e paciente corretos</vt:lpstr>
      <vt:lpstr>RISCOS no cuidado à pessoa idosa  Meta 5  - higienizar as mãos para evitar infecções</vt:lpstr>
      <vt:lpstr>RISCOS no cuidado à pessoa idosa  Meta 5  - higienizar as mãos para evitar infecções</vt:lpstr>
      <vt:lpstr>RISCOS no cuidado à pessoa idosa  Meta 6  - reduzir o risco de quedas </vt:lpstr>
      <vt:lpstr>RISCOS no cuidado à pessoa idosa  Meta 6  - reduzir o risco de quedas </vt:lpstr>
      <vt:lpstr>RISCOS no cuidado à pessoa idosa  Meta 6  - reduzir o risco de úlcera por pressão</vt:lpstr>
      <vt:lpstr>RISCOS no cuidado à pessoa idosa  Meta 6  - reduzir o risco de úlcera por pressão</vt:lpstr>
      <vt:lpstr>Possibilidades para a segurança do paciente no cuidado seguro à pessoa idosa</vt:lpstr>
      <vt:lpstr>referências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2018-12-17T01:03:40Z</dcterms:created>
  <dcterms:modified xsi:type="dcterms:W3CDTF">2018-12-17T03:00:29Z</dcterms:modified>
</cp:coreProperties>
</file>